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42"/>
  </p:notesMasterIdLst>
  <p:handoutMasterIdLst>
    <p:handoutMasterId r:id="rId43"/>
  </p:handoutMasterIdLst>
  <p:sldIdLst>
    <p:sldId id="483" r:id="rId2"/>
    <p:sldId id="361" r:id="rId3"/>
    <p:sldId id="364" r:id="rId4"/>
    <p:sldId id="367" r:id="rId5"/>
    <p:sldId id="446" r:id="rId6"/>
    <p:sldId id="371" r:id="rId7"/>
    <p:sldId id="510" r:id="rId8"/>
    <p:sldId id="374" r:id="rId9"/>
    <p:sldId id="375" r:id="rId10"/>
    <p:sldId id="384" r:id="rId11"/>
    <p:sldId id="386" r:id="rId12"/>
    <p:sldId id="377" r:id="rId13"/>
    <p:sldId id="378" r:id="rId14"/>
    <p:sldId id="387" r:id="rId15"/>
    <p:sldId id="417" r:id="rId16"/>
    <p:sldId id="418" r:id="rId17"/>
    <p:sldId id="419" r:id="rId18"/>
    <p:sldId id="511" r:id="rId19"/>
    <p:sldId id="441" r:id="rId20"/>
    <p:sldId id="442" r:id="rId21"/>
    <p:sldId id="443" r:id="rId22"/>
    <p:sldId id="512" r:id="rId23"/>
    <p:sldId id="457" r:id="rId24"/>
    <p:sldId id="458" r:id="rId25"/>
    <p:sldId id="459" r:id="rId26"/>
    <p:sldId id="460" r:id="rId27"/>
    <p:sldId id="463" r:id="rId28"/>
    <p:sldId id="464" r:id="rId29"/>
    <p:sldId id="513" r:id="rId30"/>
    <p:sldId id="495" r:id="rId31"/>
    <p:sldId id="496" r:id="rId32"/>
    <p:sldId id="497" r:id="rId33"/>
    <p:sldId id="498" r:id="rId34"/>
    <p:sldId id="499" r:id="rId35"/>
    <p:sldId id="500" r:id="rId36"/>
    <p:sldId id="501" r:id="rId37"/>
    <p:sldId id="502" r:id="rId38"/>
    <p:sldId id="503" r:id="rId39"/>
    <p:sldId id="504" r:id="rId40"/>
    <p:sldId id="505" r:id="rId41"/>
  </p:sldIdLst>
  <p:sldSz cx="9144000" cy="6858000" type="screen4x3"/>
  <p:notesSz cx="7300913" cy="95869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165"/>
    <a:srgbClr val="092269"/>
    <a:srgbClr val="092061"/>
    <a:srgbClr val="FFFF66"/>
    <a:srgbClr val="FFFF99"/>
    <a:srgbClr val="99FF33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3020"/>
        <p:guide pos="22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8477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69038" y="90488"/>
            <a:ext cx="10318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04038" y="9290050"/>
            <a:ext cx="3968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96D1401A-8EB9-4F47-BA85-24775E2E7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8477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9350" y="109538"/>
            <a:ext cx="10318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38188"/>
            <a:ext cx="4818063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6091238"/>
            <a:ext cx="2655888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4350" y="9290050"/>
            <a:ext cx="3968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E906116B-78C1-024D-A17D-7D0AE25B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50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6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8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>
            <a:lvl1pPr>
              <a:defRPr/>
            </a:lvl1pPr>
            <a:lvl2pPr>
              <a:buFont typeface="Arial" pitchFamily="34" charset="0"/>
              <a:buChar char="–"/>
              <a:defRPr sz="2200"/>
            </a:lvl2pPr>
            <a:lvl4pPr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2DC43-68FF-D346-AFB0-D7945B6659CB}" type="datetimeFigureOut">
              <a:rPr lang="nl-BE"/>
              <a:pPr>
                <a:defRPr/>
              </a:pPr>
              <a:t>7/11/2023</a:t>
            </a:fld>
            <a:endParaRPr lang="nl-BE" dirty="0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8383-2E35-1148-9635-763EB348E6D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280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3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90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8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6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6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8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0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</a:t>
            </a:r>
            <a:r>
              <a:rPr lang="en-US"/>
              <a:t>Topic 4: Acoustic Echo Cancellation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8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228600" y="6400800"/>
            <a:ext cx="78359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Digital Audio Signal Processing     Version 2023-2024         Chapter-5: Acoustic Echo &amp; Feedback Cancellation </a:t>
            </a:r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>
                <a:cs typeface="+mn-cs"/>
              </a:rPr>
              <a:t> </a:t>
            </a:r>
            <a:fld id="{15A72227-E4C9-F942-B8FA-8B36976EE59D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3.xml"/><Relationship Id="rId7" Type="http://schemas.openxmlformats.org/officeDocument/2006/relationships/image" Target="../media/image4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8.png"/><Relationship Id="rId11" Type="http://schemas.openxmlformats.org/officeDocument/2006/relationships/image" Target="../media/image45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6.png"/><Relationship Id="rId4" Type="http://schemas.openxmlformats.org/officeDocument/2006/relationships/tags" Target="../tags/tag4.xml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5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262438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dirty="0" err="1">
                <a:cs typeface="+mn-cs"/>
              </a:rPr>
              <a:t>marc.moonen@kuleuven.be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homes.esat.kuleuven.be</a:t>
            </a:r>
            <a:r>
              <a:rPr lang="en-US" sz="2400" dirty="0">
                <a:cs typeface="+mn-cs"/>
              </a:rPr>
              <a:t>/~</a:t>
            </a:r>
            <a:r>
              <a:rPr lang="en-US" sz="2400" dirty="0" err="1">
                <a:cs typeface="+mn-cs"/>
              </a:rPr>
              <a:t>moonen</a:t>
            </a:r>
            <a:r>
              <a:rPr lang="en-US" sz="2400" dirty="0">
                <a:cs typeface="+mn-cs"/>
              </a:rPr>
              <a:t>/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cs typeface="+mj-cs"/>
              </a:rPr>
              <a:t>Digital Audio Signal Processing</a:t>
            </a:r>
            <a:br>
              <a:rPr lang="en-US" sz="2800" dirty="0">
                <a:cs typeface="+mj-cs"/>
              </a:rPr>
            </a:br>
            <a:br>
              <a:rPr lang="en-US" sz="2800" dirty="0">
                <a:cs typeface="+mj-cs"/>
              </a:rPr>
            </a:br>
            <a:r>
              <a:rPr lang="en-US" sz="6000" dirty="0"/>
              <a:t>DASP</a:t>
            </a:r>
            <a:br>
              <a:rPr lang="en-US" sz="6000" dirty="0"/>
            </a:b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Chapter-5: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200" dirty="0">
                <a:cs typeface="+mj-cs"/>
              </a:rPr>
              <a:t>Acoustic Echo &amp; Feedback Cancellation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Pros and cons of NLMS </a:t>
            </a:r>
          </a:p>
          <a:p>
            <a:pPr lvl="1">
              <a:spcBef>
                <a:spcPts val="1776"/>
              </a:spcBef>
              <a:buFontTx/>
              <a:buNone/>
              <a:defRPr/>
            </a:pPr>
            <a:r>
              <a:rPr lang="en-US" sz="2000" dirty="0"/>
              <a:t>+ </a:t>
            </a:r>
            <a:r>
              <a:rPr lang="en-US" dirty="0"/>
              <a:t>cheap algorithm : O(N)  </a:t>
            </a:r>
          </a:p>
          <a:p>
            <a:pPr lvl="1">
              <a:buFontTx/>
              <a:buNone/>
              <a:defRPr/>
            </a:pPr>
            <a:r>
              <a:rPr lang="en-US" dirty="0"/>
              <a:t>+ small input/output delay (= 1 sample) </a:t>
            </a:r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for colored far-end signals (such as speech) convergence of the NLMS algorithm is slow                           </a:t>
            </a:r>
          </a:p>
          <a:p>
            <a:pPr lvl="1">
              <a:buFontTx/>
              <a:buNone/>
              <a:defRPr/>
            </a:pPr>
            <a:r>
              <a:rPr lang="en-US" dirty="0"/>
              <a:t>   (</a:t>
            </a:r>
            <a:r>
              <a:rPr lang="en-US" dirty="0" err="1"/>
              <a:t>cfr</a:t>
            </a:r>
            <a:r>
              <a:rPr lang="en-US" dirty="0"/>
              <a:t> </a:t>
            </a:r>
            <a:r>
              <a:rPr lang="en-US" dirty="0" err="1"/>
              <a:t>λ</a:t>
            </a:r>
            <a:r>
              <a:rPr lang="en-US" baseline="-25000" dirty="0" err="1"/>
              <a:t>max</a:t>
            </a:r>
            <a:r>
              <a:rPr lang="en-US" dirty="0"/>
              <a:t> versus </a:t>
            </a:r>
            <a:r>
              <a:rPr lang="en-US" dirty="0" err="1"/>
              <a:t>λ</a:t>
            </a:r>
            <a:r>
              <a:rPr lang="en-US" baseline="-25000" dirty="0" err="1"/>
              <a:t>min</a:t>
            </a:r>
            <a:r>
              <a:rPr lang="en-US" dirty="0"/>
              <a:t>, etc…., see DSP-CIS)</a:t>
            </a:r>
          </a:p>
          <a:p>
            <a:pPr lvl="1">
              <a:defRPr/>
            </a:pPr>
            <a:r>
              <a:rPr lang="en-US" dirty="0">
                <a:sym typeface="Symbol" charset="0"/>
              </a:rPr>
              <a:t>large N then means even slower convergence  </a:t>
            </a:r>
          </a:p>
          <a:p>
            <a:pPr lvl="1">
              <a:defRPr/>
            </a:pPr>
            <a:endParaRPr lang="en-US" dirty="0">
              <a:sym typeface="Symbol" charset="0"/>
            </a:endParaRPr>
          </a:p>
          <a:p>
            <a:pPr lvl="1">
              <a:buFontTx/>
              <a:buNone/>
              <a:defRPr/>
            </a:pPr>
            <a:r>
              <a:rPr lang="en-US" dirty="0">
                <a:sym typeface="Symbol" charset="0"/>
              </a:rPr>
              <a:t>¤ NLMS is thus often used for the cancellation of short echo paths</a:t>
            </a:r>
            <a:endParaRPr lang="en-US" dirty="0"/>
          </a:p>
          <a:p>
            <a:pPr lvl="2">
              <a:defRPr/>
            </a:pPr>
            <a:endParaRPr lang="en-US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AEC: </a:t>
            </a:r>
            <a:r>
              <a:rPr lang="en-US" sz="3200" dirty="0">
                <a:cs typeface="+mj-cs"/>
              </a:rPr>
              <a:t>NLMS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endParaRPr lang="en-US" sz="3200" dirty="0">
              <a:cs typeface="+mj-cs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58213" cy="3657600"/>
          </a:xfrm>
        </p:spPr>
        <p:txBody>
          <a:bodyPr/>
          <a:lstStyle/>
          <a:p>
            <a:pPr>
              <a:spcBef>
                <a:spcPts val="576"/>
              </a:spcBef>
              <a:defRPr/>
            </a:pPr>
            <a:r>
              <a:rPr lang="en-US" sz="2400" b="0" dirty="0">
                <a:cs typeface="+mn-cs"/>
              </a:rPr>
              <a:t>As some input/output delay is acceptable in AEC </a:t>
            </a:r>
            <a:r>
              <a:rPr lang="en-US" sz="1800" b="0" dirty="0">
                <a:cs typeface="+mn-cs"/>
              </a:rPr>
              <a:t>(e.g. ITU says 16ms)</a:t>
            </a:r>
            <a:r>
              <a:rPr lang="en-US" sz="2400" b="0" dirty="0">
                <a:cs typeface="+mn-cs"/>
              </a:rPr>
              <a:t>, algorithms can be derived that are </a:t>
            </a:r>
            <a:r>
              <a:rPr lang="en-US" sz="2400" b="0" u="sng" dirty="0">
                <a:cs typeface="+mn-cs"/>
              </a:rPr>
              <a:t>even cheaper</a:t>
            </a:r>
            <a:r>
              <a:rPr lang="en-US" sz="2400" b="0" dirty="0">
                <a:cs typeface="+mn-cs"/>
              </a:rPr>
              <a:t> than NLMS, by exchanging implementation cost for extra processing delay, sometimes even with </a:t>
            </a:r>
            <a:r>
              <a:rPr lang="en-US" sz="2400" b="0" u="sng" dirty="0">
                <a:cs typeface="+mn-cs"/>
              </a:rPr>
              <a:t>improved performance</a:t>
            </a:r>
            <a:r>
              <a:rPr lang="en-US" sz="2400" b="0" dirty="0">
                <a:cs typeface="+mn-cs"/>
              </a:rPr>
              <a:t> :</a:t>
            </a:r>
          </a:p>
          <a:p>
            <a:pPr>
              <a:lnSpc>
                <a:spcPct val="90000"/>
              </a:lnSpc>
              <a:defRPr/>
            </a:pPr>
            <a:endParaRPr lang="en-US" sz="2400" b="0" dirty="0">
              <a:cs typeface="+mn-c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b="1" dirty="0"/>
              <a:t>Frequency-domain adaptive filtering (</a:t>
            </a:r>
            <a:r>
              <a:rPr lang="en-US" sz="2400" b="1" u="sng" dirty="0"/>
              <a:t>FDAF</a:t>
            </a:r>
            <a:r>
              <a:rPr lang="en-US" sz="2400" b="1" dirty="0"/>
              <a:t>)</a:t>
            </a:r>
          </a:p>
          <a:p>
            <a:pPr lvl="2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sz="2400" b="1" dirty="0"/>
              <a:t>Partitioned Block FDAF (</a:t>
            </a:r>
            <a:r>
              <a:rPr lang="en-US" sz="2400" b="1" u="sng" dirty="0"/>
              <a:t>PB-FDAF</a:t>
            </a:r>
            <a:r>
              <a:rPr lang="en-US" sz="2400" b="1" dirty="0"/>
              <a:t>)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219200" y="4724400"/>
            <a:ext cx="7543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dirty="0">
                <a:cs typeface="+mn-cs"/>
              </a:rPr>
              <a:t>+ cost reduction</a:t>
            </a:r>
          </a:p>
          <a:p>
            <a:pPr algn="l">
              <a:defRPr/>
            </a:pPr>
            <a:r>
              <a:rPr lang="en-US" sz="2000" b="0" dirty="0">
                <a:cs typeface="+mn-cs"/>
              </a:rPr>
              <a:t>+ optimal (</a:t>
            </a:r>
            <a:r>
              <a:rPr lang="en-US" sz="2000" b="0" dirty="0" err="1">
                <a:cs typeface="+mn-cs"/>
              </a:rPr>
              <a:t>stepsize</a:t>
            </a:r>
            <a:r>
              <a:rPr lang="en-US" sz="2000" b="0" dirty="0">
                <a:cs typeface="+mn-cs"/>
              </a:rPr>
              <a:t>) tuning for each </a:t>
            </a:r>
            <a:r>
              <a:rPr lang="en-US" sz="2000" b="0" dirty="0" err="1">
                <a:cs typeface="+mn-cs"/>
              </a:rPr>
              <a:t>subband</a:t>
            </a:r>
            <a:r>
              <a:rPr lang="en-US" sz="2000" b="0" dirty="0">
                <a:cs typeface="+mn-cs"/>
              </a:rPr>
              <a:t>/frequency bin </a:t>
            </a:r>
          </a:p>
          <a:p>
            <a:pPr algn="l">
              <a:defRPr/>
            </a:pPr>
            <a:r>
              <a:rPr lang="en-US" sz="2000" b="0" dirty="0">
                <a:cs typeface="+mn-cs"/>
              </a:rPr>
              <a:t>   separately results in improved performance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</a:t>
            </a:r>
            <a:r>
              <a:rPr lang="en-US" sz="3200" u="sng" dirty="0">
                <a:cs typeface="+mj-cs"/>
              </a:rPr>
              <a:t>B</a:t>
            </a:r>
            <a:r>
              <a:rPr lang="en-US" sz="3200" dirty="0">
                <a:cs typeface="+mj-cs"/>
              </a:rPr>
              <a:t>lock-</a:t>
            </a:r>
            <a:r>
              <a:rPr lang="en-US" sz="3200" u="sng" dirty="0">
                <a:cs typeface="+mj-cs"/>
              </a:rPr>
              <a:t>LMS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634413" cy="1905000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To derive the </a:t>
            </a:r>
            <a:r>
              <a:rPr lang="en-US" sz="2400" b="0" i="1" dirty="0">
                <a:cs typeface="+mn-cs"/>
              </a:rPr>
              <a:t>frequency-domain</a:t>
            </a:r>
            <a:r>
              <a:rPr lang="en-US" sz="2400" b="0" dirty="0">
                <a:cs typeface="+mn-cs"/>
              </a:rPr>
              <a:t> adaptive filter the </a:t>
            </a:r>
            <a:r>
              <a:rPr lang="en-US" sz="2400" u="sng" dirty="0">
                <a:cs typeface="+mn-cs"/>
              </a:rPr>
              <a:t>BLMS </a:t>
            </a:r>
            <a:r>
              <a:rPr lang="en-US" sz="2400" b="0" dirty="0">
                <a:cs typeface="+mn-cs"/>
              </a:rPr>
              <a:t>algorithm is considered first 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b="0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863600" y="2168525"/>
          <a:ext cx="32766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588" imgH="482391" progId="Equation.3">
                  <p:embed/>
                </p:oleObj>
              </mc:Choice>
              <mc:Fallback>
                <p:oleObj name="Equation" r:id="rId2" imgW="1180588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168525"/>
                        <a:ext cx="3276600" cy="13398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5" descr="adfil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24063"/>
            <a:ext cx="3121025" cy="19319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7"/>
          <p:cNvGraphicFramePr>
            <a:graphicFrameLocks noChangeAspect="1"/>
          </p:cNvGraphicFramePr>
          <p:nvPr/>
        </p:nvGraphicFramePr>
        <p:xfrm>
          <a:off x="803275" y="4184650"/>
          <a:ext cx="80899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42000" imgH="787400" progId="Equation.3">
                  <p:embed/>
                </p:oleObj>
              </mc:Choice>
              <mc:Fallback>
                <p:oleObj name="Equation" r:id="rId5" imgW="5842000" imgH="787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184650"/>
                        <a:ext cx="8089900" cy="1089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b="0" dirty="0">
                <a:cs typeface="+mn-cs"/>
              </a:rPr>
              <a:t>in which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762000" y="5445125"/>
            <a:ext cx="783748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i="1" dirty="0">
                <a:cs typeface="+mn-cs"/>
              </a:rPr>
              <a:t>N is # filter taps, L</a:t>
            </a:r>
            <a:r>
              <a:rPr lang="en-US" sz="2000" b="0" dirty="0">
                <a:cs typeface="+mn-cs"/>
              </a:rPr>
              <a:t> is block length, </a:t>
            </a:r>
            <a:r>
              <a:rPr lang="en-US" sz="2000" b="0" i="1" dirty="0">
                <a:cs typeface="+mn-cs"/>
              </a:rPr>
              <a:t>n</a:t>
            </a:r>
            <a:r>
              <a:rPr lang="en-US" sz="2000" b="0" dirty="0">
                <a:cs typeface="+mn-cs"/>
              </a:rPr>
              <a:t> is block time index</a:t>
            </a:r>
          </a:p>
          <a:p>
            <a:pPr algn="l">
              <a:defRPr/>
            </a:pPr>
            <a:r>
              <a:rPr lang="en-US" sz="2000" b="0" dirty="0">
                <a:cs typeface="+mn-cs"/>
              </a:rPr>
              <a:t>BLMS = gradient averaging over block of </a:t>
            </a:r>
            <a:r>
              <a:rPr lang="en-US" sz="2000" b="0" i="1" dirty="0"/>
              <a:t>L</a:t>
            </a:r>
            <a:r>
              <a:rPr lang="en-US" sz="2000" b="0" dirty="0">
                <a:cs typeface="+mn-cs"/>
              </a:rPr>
              <a:t> samples </a:t>
            </a:r>
            <a:r>
              <a:rPr lang="en-US" sz="1400" b="0" dirty="0">
                <a:cs typeface="+mn-cs"/>
              </a:rPr>
              <a:t>(</a:t>
            </a:r>
            <a:r>
              <a:rPr lang="en-US" sz="1400" b="0" dirty="0" err="1">
                <a:cs typeface="+mn-cs"/>
              </a:rPr>
              <a:t>i.o</a:t>
            </a:r>
            <a:r>
              <a:rPr lang="en-US" sz="1400" b="0" dirty="0">
                <a:cs typeface="+mn-cs"/>
              </a:rPr>
              <a:t>. 1 sample in LMS)</a:t>
            </a:r>
            <a:endParaRPr lang="en-US" sz="2000" b="0" dirty="0">
              <a:cs typeface="+mn-cs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2016125" y="4005263"/>
            <a:ext cx="395288" cy="1476375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4140200" y="4005263"/>
            <a:ext cx="395288" cy="1476375"/>
          </a:xfrm>
          <a:prstGeom prst="rect">
            <a:avLst/>
          </a:prstGeom>
          <a:solidFill>
            <a:schemeClr val="accent1">
              <a:alpha val="25098"/>
            </a:schemeClr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4"/>
          <p:cNvGraphicFramePr>
            <a:graphicFrameLocks noChangeAspect="1"/>
          </p:cNvGraphicFramePr>
          <p:nvPr/>
        </p:nvGraphicFramePr>
        <p:xfrm>
          <a:off x="649288" y="3124200"/>
          <a:ext cx="3503612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482600" progId="Equation.3">
                  <p:embed/>
                </p:oleObj>
              </mc:Choice>
              <mc:Fallback>
                <p:oleObj name="Equation" r:id="rId2" imgW="12065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3124200"/>
                        <a:ext cx="3503612" cy="14144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Block-LMS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-457200"/>
            <a:ext cx="8558213" cy="4756150"/>
          </a:xfrm>
        </p:spPr>
        <p:txBody>
          <a:bodyPr/>
          <a:lstStyle/>
          <a:p>
            <a:pPr>
              <a:defRPr/>
            </a:pPr>
            <a:r>
              <a:rPr lang="en-US" sz="2400" b="0" dirty="0">
                <a:cs typeface="+mn-cs"/>
              </a:rPr>
              <a:t>Both the </a:t>
            </a:r>
            <a:r>
              <a:rPr lang="en-US" sz="2400" b="0" u="sng" dirty="0">
                <a:cs typeface="+mn-cs"/>
              </a:rPr>
              <a:t>BLMS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>
                <a:solidFill>
                  <a:srgbClr val="FF0000"/>
                </a:solidFill>
                <a:cs typeface="+mn-cs"/>
              </a:rPr>
              <a:t>convolution</a:t>
            </a:r>
            <a:r>
              <a:rPr lang="en-US" sz="2400" b="0" dirty="0">
                <a:cs typeface="+mn-cs"/>
              </a:rPr>
              <a:t> and </a:t>
            </a:r>
            <a:r>
              <a:rPr lang="en-US" sz="2400" b="0" dirty="0">
                <a:solidFill>
                  <a:srgbClr val="99CC00"/>
                </a:solidFill>
                <a:cs typeface="+mn-cs"/>
              </a:rPr>
              <a:t>correlation</a:t>
            </a:r>
            <a:r>
              <a:rPr lang="en-US" sz="2400" b="0" dirty="0">
                <a:cs typeface="+mn-cs"/>
              </a:rPr>
              <a:t> operation are computationally demanding. They can be implemented more efficiently in the </a:t>
            </a:r>
            <a:r>
              <a:rPr lang="en-US" sz="2400" b="0" i="1" dirty="0">
                <a:cs typeface="+mn-cs"/>
              </a:rPr>
              <a:t>frequency domain</a:t>
            </a:r>
            <a:r>
              <a:rPr lang="en-US" sz="2400" b="0" dirty="0">
                <a:cs typeface="+mn-cs"/>
              </a:rPr>
              <a:t> using fast convolution techniques, i.e. overlap-save/overlap-add :</a:t>
            </a:r>
          </a:p>
        </p:txBody>
      </p:sp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339975" y="3141663"/>
            <a:ext cx="1117600" cy="674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3251200" y="3867150"/>
            <a:ext cx="889000" cy="677863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6" name="Text Box 20"/>
          <p:cNvSpPr txBox="1">
            <a:spLocks noChangeArrowheads="1"/>
          </p:cNvSpPr>
          <p:nvPr/>
        </p:nvSpPr>
        <p:spPr bwMode="auto">
          <a:xfrm>
            <a:off x="719138" y="4545013"/>
            <a:ext cx="655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dirty="0">
                <a:cs typeface="+mn-cs"/>
              </a:rPr>
              <a:t>with</a:t>
            </a:r>
          </a:p>
        </p:txBody>
      </p:sp>
      <p:graphicFrame>
        <p:nvGraphicFramePr>
          <p:cNvPr id="27655" name="Object 21"/>
          <p:cNvGraphicFramePr>
            <a:graphicFrameLocks noChangeAspect="1"/>
          </p:cNvGraphicFramePr>
          <p:nvPr/>
        </p:nvGraphicFramePr>
        <p:xfrm>
          <a:off x="625475" y="4953000"/>
          <a:ext cx="826770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60900" imgH="736600" progId="Equation.3">
                  <p:embed/>
                </p:oleObj>
              </mc:Choice>
              <mc:Fallback>
                <p:oleObj name="Equation" r:id="rId4" imgW="4660900" imgH="736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953000"/>
                        <a:ext cx="8267700" cy="12557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21" name="Text Box 25"/>
          <p:cNvSpPr txBox="1">
            <a:spLocks noChangeArrowheads="1"/>
          </p:cNvSpPr>
          <p:nvPr/>
        </p:nvSpPr>
        <p:spPr bwMode="auto">
          <a:xfrm>
            <a:off x="6480175" y="5791200"/>
            <a:ext cx="2058988" cy="3397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folHlink"/>
                </a:solidFill>
                <a:cs typeface="+mn-cs"/>
              </a:rPr>
              <a:t>M-point DFT-matrix</a:t>
            </a:r>
            <a:endParaRPr lang="en-US" sz="1600" dirty="0">
              <a:solidFill>
                <a:srgbClr val="FD2009"/>
              </a:solidFill>
              <a:cs typeface="+mn-cs"/>
            </a:endParaRP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4114800" y="33528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rgbClr val="FD2009"/>
                </a:solidFill>
                <a:cs typeface="+mn-cs"/>
              </a:rPr>
              <a:t>convolution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4114800" y="4267200"/>
            <a:ext cx="123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rgbClr val="99CC00"/>
                </a:solidFill>
                <a:cs typeface="+mn-cs"/>
              </a:rPr>
              <a:t>correlation</a:t>
            </a:r>
            <a:endParaRPr lang="en-US" sz="1600">
              <a:solidFill>
                <a:schemeClr val="folHlink"/>
              </a:solidFill>
              <a:cs typeface="+mn-cs"/>
            </a:endParaRPr>
          </a:p>
        </p:txBody>
      </p:sp>
      <p:graphicFrame>
        <p:nvGraphicFramePr>
          <p:cNvPr id="27659" name="Object 16"/>
          <p:cNvGraphicFramePr>
            <a:graphicFrameLocks noChangeAspect="1"/>
          </p:cNvGraphicFramePr>
          <p:nvPr/>
        </p:nvGraphicFramePr>
        <p:xfrm>
          <a:off x="5337175" y="2816225"/>
          <a:ext cx="35194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1000" imgH="965200" progId="Equation.3">
                  <p:embed/>
                </p:oleObj>
              </mc:Choice>
              <mc:Fallback>
                <p:oleObj name="Equation" r:id="rId6" imgW="1651000" imgH="965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175" y="2816225"/>
                        <a:ext cx="3519488" cy="20574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6" name="Line 10"/>
          <p:cNvSpPr>
            <a:spLocks noChangeShapeType="1"/>
          </p:cNvSpPr>
          <p:nvPr/>
        </p:nvSpPr>
        <p:spPr bwMode="auto">
          <a:xfrm flipV="1">
            <a:off x="4140200" y="4221163"/>
            <a:ext cx="1260475" cy="0"/>
          </a:xfrm>
          <a:prstGeom prst="line">
            <a:avLst/>
          </a:prstGeom>
          <a:noFill/>
          <a:ln w="28575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18" name="Text Box 22"/>
          <p:cNvSpPr txBox="1">
            <a:spLocks noChangeArrowheads="1"/>
          </p:cNvSpPr>
          <p:nvPr/>
        </p:nvSpPr>
        <p:spPr bwMode="auto">
          <a:xfrm>
            <a:off x="7315200" y="3581400"/>
            <a:ext cx="1425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600">
                <a:solidFill>
                  <a:schemeClr val="accent2"/>
                </a:solidFill>
                <a:cs typeface="+mn-cs"/>
              </a:rPr>
              <a:t>overlap-save</a:t>
            </a:r>
            <a:endParaRPr lang="en-US" sz="1600">
              <a:solidFill>
                <a:srgbClr val="FD2009"/>
              </a:solidFill>
              <a:cs typeface="+mn-cs"/>
            </a:endParaRPr>
          </a:p>
        </p:txBody>
      </p:sp>
      <p:sp>
        <p:nvSpPr>
          <p:cNvPr id="234519" name="Line 23"/>
          <p:cNvSpPr>
            <a:spLocks noChangeShapeType="1"/>
          </p:cNvSpPr>
          <p:nvPr/>
        </p:nvSpPr>
        <p:spPr bwMode="auto">
          <a:xfrm flipH="1" flipV="1">
            <a:off x="6832600" y="3479800"/>
            <a:ext cx="508000" cy="190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0" name="Line 24"/>
          <p:cNvSpPr>
            <a:spLocks noChangeShapeType="1"/>
          </p:cNvSpPr>
          <p:nvPr/>
        </p:nvSpPr>
        <p:spPr bwMode="auto">
          <a:xfrm flipH="1">
            <a:off x="6908800" y="3797300"/>
            <a:ext cx="457200" cy="304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05" name="Line 9"/>
          <p:cNvSpPr>
            <a:spLocks noChangeShapeType="1"/>
          </p:cNvSpPr>
          <p:nvPr/>
        </p:nvSpPr>
        <p:spPr bwMode="auto">
          <a:xfrm flipV="1">
            <a:off x="3455988" y="3716338"/>
            <a:ext cx="2879725" cy="365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7" name="Rectangle 31"/>
          <p:cNvSpPr>
            <a:spLocks noChangeArrowheads="1"/>
          </p:cNvSpPr>
          <p:nvPr/>
        </p:nvSpPr>
        <p:spPr bwMode="auto">
          <a:xfrm>
            <a:off x="6324600" y="3276600"/>
            <a:ext cx="533400" cy="6032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4528" name="Rectangle 32"/>
          <p:cNvSpPr>
            <a:spLocks noChangeArrowheads="1"/>
          </p:cNvSpPr>
          <p:nvPr/>
        </p:nvSpPr>
        <p:spPr bwMode="auto">
          <a:xfrm>
            <a:off x="5410200" y="3886200"/>
            <a:ext cx="609600" cy="53340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FDAF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Overlap-save FDAF 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28675" name="Object 4"/>
          <p:cNvGraphicFramePr>
            <a:graphicFrameLocks noChangeAspect="1"/>
          </p:cNvGraphicFramePr>
          <p:nvPr/>
        </p:nvGraphicFramePr>
        <p:xfrm>
          <a:off x="2144713" y="1687513"/>
          <a:ext cx="4452937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654300" progId="Equation.3">
                  <p:embed/>
                </p:oleObj>
              </mc:Choice>
              <mc:Fallback>
                <p:oleObj name="Equation" r:id="rId2" imgW="2641600" imgH="2654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1687513"/>
                        <a:ext cx="4452937" cy="44735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6718300" y="309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>
                <a:cs typeface="+mn-cs"/>
              </a:rPr>
              <a:t>Will only work if</a:t>
            </a:r>
          </a:p>
        </p:txBody>
      </p:sp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6858000" y="3581400"/>
          <a:ext cx="16764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614" imgH="177723" progId="Equation.3">
                  <p:embed/>
                </p:oleObj>
              </mc:Choice>
              <mc:Fallback>
                <p:oleObj name="Equation" r:id="rId4" imgW="888614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581400"/>
                        <a:ext cx="1676400" cy="334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6781800" y="4038600"/>
            <a:ext cx="2057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dirty="0">
                <a:cs typeface="+mn-cs"/>
              </a:rPr>
              <a:t>(</a:t>
            </a:r>
            <a:r>
              <a:rPr lang="en-US" sz="2000" b="0" i="1" dirty="0">
                <a:cs typeface="+mn-cs"/>
              </a:rPr>
              <a:t>M</a:t>
            </a:r>
            <a:r>
              <a:rPr lang="en-US" sz="2000" b="0" dirty="0">
                <a:cs typeface="+mn-cs"/>
              </a:rPr>
              <a:t> is DFT-size)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FDAF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598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cs typeface="+mn-cs"/>
              </a:rPr>
              <a:t>¤ </a:t>
            </a:r>
            <a:r>
              <a:rPr lang="en-US" sz="2400" b="0" dirty="0">
                <a:cs typeface="+mn-cs"/>
              </a:rPr>
              <a:t>Typical parameter setting for the FDAF : </a:t>
            </a:r>
            <a:br>
              <a:rPr lang="en-US" sz="2400" b="0" dirty="0">
                <a:cs typeface="+mn-cs"/>
              </a:rPr>
            </a:b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¤  FDAF is functionally equivalent to BLMS (!)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+  FDAF is significantly cheaper than (B)LMS </a:t>
            </a:r>
            <a:r>
              <a:rPr lang="en-US" sz="1400" b="0" dirty="0">
                <a:cs typeface="+mn-cs"/>
              </a:rPr>
              <a:t>(</a:t>
            </a:r>
            <a:r>
              <a:rPr lang="en-US" sz="1400" b="0" dirty="0" err="1">
                <a:cs typeface="+mn-cs"/>
              </a:rPr>
              <a:t>cfr</a:t>
            </a:r>
            <a:r>
              <a:rPr lang="en-US" sz="1400" b="0" dirty="0">
                <a:cs typeface="+mn-cs"/>
              </a:rPr>
              <a:t> FFT/IFFT </a:t>
            </a:r>
            <a:r>
              <a:rPr lang="en-US" sz="1400" b="0" dirty="0" err="1">
                <a:cs typeface="+mn-cs"/>
              </a:rPr>
              <a:t>i.o</a:t>
            </a:r>
            <a:r>
              <a:rPr lang="en-US" sz="1400" b="0" dirty="0">
                <a:cs typeface="+mn-cs"/>
              </a:rPr>
              <a:t>. DFT/IDFT)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   for a typical parameter setting</a:t>
            </a:r>
            <a:br>
              <a:rPr lang="en-US" sz="2400" b="0" dirty="0">
                <a:cs typeface="+mn-cs"/>
              </a:rPr>
            </a:br>
            <a:br>
              <a:rPr lang="en-US" sz="2400" b="0" dirty="0">
                <a:cs typeface="+mn-cs"/>
              </a:rPr>
            </a:br>
            <a:r>
              <a:rPr lang="en-US" sz="2400" b="0" dirty="0">
                <a:cs typeface="+mn-cs"/>
              </a:rPr>
              <a:t>If </a:t>
            </a:r>
            <a:r>
              <a:rPr lang="en-US" sz="2400" b="0" i="1" dirty="0">
                <a:cs typeface="+mn-cs"/>
              </a:rPr>
              <a:t>N</a:t>
            </a:r>
            <a:r>
              <a:rPr lang="en-US" sz="2400" b="0" dirty="0">
                <a:cs typeface="+mn-cs"/>
              </a:rPr>
              <a:t>=1024 : </a:t>
            </a:r>
            <a:br>
              <a:rPr lang="en-US" sz="2400" b="0" dirty="0">
                <a:cs typeface="+mn-cs"/>
              </a:rPr>
            </a:b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-   Input/output delay is equal to </a:t>
            </a:r>
            <a:r>
              <a:rPr lang="en-US" sz="2400" b="0" i="1" dirty="0">
                <a:cs typeface="+mn-cs"/>
              </a:rPr>
              <a:t>2L-1=2N-1</a:t>
            </a:r>
            <a:r>
              <a:rPr lang="en-US" sz="2400" b="0" dirty="0">
                <a:cs typeface="+mn-cs"/>
              </a:rPr>
              <a:t>, which may be unacceptably large for realistic parameter settings : e.g. if  </a:t>
            </a:r>
            <a:r>
              <a:rPr lang="en-US" sz="2400" b="0" i="1" dirty="0">
                <a:cs typeface="+mn-cs"/>
              </a:rPr>
              <a:t>N</a:t>
            </a:r>
            <a:r>
              <a:rPr lang="en-US" sz="2400" b="0" dirty="0">
                <a:cs typeface="+mn-cs"/>
              </a:rPr>
              <a:t>=1024 and </a:t>
            </a:r>
            <a:r>
              <a:rPr lang="en-US" sz="2400" b="0" i="1" dirty="0" err="1">
                <a:cs typeface="+mn-cs"/>
              </a:rPr>
              <a:t>fs</a:t>
            </a:r>
            <a:r>
              <a:rPr lang="en-US" sz="2400" b="0" dirty="0">
                <a:cs typeface="+mn-cs"/>
              </a:rPr>
              <a:t>=8000Hz </a:t>
            </a:r>
            <a:r>
              <a:rPr lang="en-US" sz="2400" b="0" dirty="0">
                <a:cs typeface="+mn-cs"/>
                <a:sym typeface="Symbol" charset="0"/>
              </a:rPr>
              <a:t> delay is </a:t>
            </a:r>
            <a:r>
              <a:rPr lang="en-US" sz="2400" b="0" u="sng" dirty="0">
                <a:cs typeface="+mn-cs"/>
                <a:sym typeface="Symbol" charset="0"/>
              </a:rPr>
              <a:t>256 </a:t>
            </a:r>
            <a:r>
              <a:rPr lang="en-US" sz="2400" b="0" u="sng" dirty="0" err="1">
                <a:cs typeface="+mn-cs"/>
                <a:sym typeface="Symbol" charset="0"/>
              </a:rPr>
              <a:t>ms</a:t>
            </a:r>
            <a:r>
              <a:rPr lang="en-US" sz="2400" b="0" dirty="0">
                <a:cs typeface="+mn-cs"/>
                <a:sym typeface="Symbol" charset="0"/>
              </a:rPr>
              <a:t> !</a:t>
            </a: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360613" y="3848100"/>
          <a:ext cx="22637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1400" imgH="431800" progId="Equation.3">
                  <p:embed/>
                </p:oleObj>
              </mc:Choice>
              <mc:Fallback>
                <p:oleObj name="Equation" r:id="rId2" imgW="1041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3848100"/>
                        <a:ext cx="2263775" cy="938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8"/>
          <p:cNvGraphicFramePr>
            <a:graphicFrameLocks noChangeAspect="1"/>
          </p:cNvGraphicFramePr>
          <p:nvPr/>
        </p:nvGraphicFramePr>
        <p:xfrm>
          <a:off x="1447800" y="1808163"/>
          <a:ext cx="5873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2200" imgH="228600" progId="Equation.3">
                  <p:embed/>
                </p:oleObj>
              </mc:Choice>
              <mc:Fallback>
                <p:oleObj name="Equation" r:id="rId4" imgW="2362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8163"/>
                        <a:ext cx="5873750" cy="568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Picture 10" descr="N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1968500"/>
            <a:ext cx="388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PB-FDAF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Overlap-save PB-FDAF :</a:t>
            </a:r>
            <a:r>
              <a:rPr lang="en-US" b="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N-tap filter split into (N/P) filter sections, P-taps each, then apply overlap-save to each section         </a:t>
            </a:r>
            <a:r>
              <a:rPr lang="en-US" sz="2400" b="0" dirty="0">
                <a:cs typeface="+mn-cs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sz="2400" b="0" dirty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(`P takes the place of N</a:t>
            </a:r>
            <a:r>
              <a:rPr lang="ja-JP" altLang="en-US" sz="2000" b="0" dirty="0">
                <a:latin typeface="Arial"/>
                <a:cs typeface="+mn-cs"/>
              </a:rPr>
              <a:t>’</a:t>
            </a:r>
            <a:r>
              <a:rPr lang="en-US" sz="2000" b="0" dirty="0">
                <a:cs typeface="+mn-cs"/>
              </a:rPr>
              <a:t>).</a:t>
            </a: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2555875" y="2276475"/>
          <a:ext cx="6405563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300" imgH="2692400" progId="Equation.3">
                  <p:embed/>
                </p:oleObj>
              </mc:Choice>
              <mc:Fallback>
                <p:oleObj name="Equation" r:id="rId2" imgW="3670300" imgH="269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76475"/>
                        <a:ext cx="6405563" cy="44545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533400" y="3657600"/>
            <a:ext cx="1935163" cy="715963"/>
            <a:chOff x="4461" y="1968"/>
            <a:chExt cx="1219" cy="451"/>
          </a:xfrm>
        </p:grpSpPr>
        <p:sp>
          <p:nvSpPr>
            <p:cNvPr id="279558" name="Text Box 6"/>
            <p:cNvSpPr txBox="1">
              <a:spLocks noChangeArrowheads="1"/>
            </p:cNvSpPr>
            <p:nvPr/>
          </p:nvSpPr>
          <p:spPr bwMode="auto">
            <a:xfrm>
              <a:off x="4461" y="1968"/>
              <a:ext cx="12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en-US" sz="2000" b="0">
                  <a:cs typeface="+mn-cs"/>
                </a:rPr>
                <a:t>Will only work if</a:t>
              </a:r>
            </a:p>
          </p:txBody>
        </p:sp>
        <p:graphicFrame>
          <p:nvGraphicFramePr>
            <p:cNvPr id="30726" name="Object 7"/>
            <p:cNvGraphicFramePr>
              <a:graphicFrameLocks noChangeAspect="1"/>
            </p:cNvGraphicFramePr>
            <p:nvPr/>
          </p:nvGraphicFramePr>
          <p:xfrm>
            <a:off x="4535" y="2223"/>
            <a:ext cx="1026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63225" imgH="165028" progId="Equation.3">
                    <p:embed/>
                  </p:oleObj>
                </mc:Choice>
                <mc:Fallback>
                  <p:oleObj name="Equation" r:id="rId4" imgW="863225" imgH="165028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5" y="2223"/>
                          <a:ext cx="1026" cy="19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</a:t>
            </a:r>
            <a:r>
              <a:rPr lang="en-US" sz="3200" dirty="0"/>
              <a:t>filters for AEC</a:t>
            </a:r>
            <a:r>
              <a:rPr lang="en-US" sz="3200" dirty="0">
                <a:cs typeface="+mj-cs"/>
              </a:rPr>
              <a:t>: PB-FDAF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¤ </a:t>
            </a:r>
            <a:r>
              <a:rPr lang="en-US" sz="2400" b="0" dirty="0">
                <a:cs typeface="+mn-cs"/>
              </a:rPr>
              <a:t>Typical parameter setting :</a:t>
            </a: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/>
              <a:t>¤</a:t>
            </a:r>
            <a:r>
              <a:rPr lang="en-US" sz="2400" b="0" dirty="0">
                <a:cs typeface="+mn-cs"/>
              </a:rPr>
              <a:t>  PB-FDAF is intermediate between LMS and FDAF (N/P=1)</a:t>
            </a:r>
          </a:p>
          <a:p>
            <a:pPr>
              <a:buFontTx/>
              <a:buNone/>
              <a:defRPr/>
            </a:pPr>
            <a:r>
              <a:rPr lang="en-US" sz="2400" b="0" dirty="0"/>
              <a:t>¤</a:t>
            </a:r>
            <a:r>
              <a:rPr lang="en-US" sz="2400" b="0" dirty="0">
                <a:cs typeface="+mn-cs"/>
              </a:rPr>
              <a:t>  PB-FDAF is functionally equivalent to BLMS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+  PB-FDAF is cheaper than (B)LMS :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         If </a:t>
            </a:r>
            <a:r>
              <a:rPr lang="en-US" sz="2400" b="0" i="1" dirty="0">
                <a:cs typeface="+mn-cs"/>
              </a:rPr>
              <a:t>N</a:t>
            </a:r>
            <a:r>
              <a:rPr lang="en-US" sz="2400" b="0" dirty="0">
                <a:cs typeface="+mn-cs"/>
              </a:rPr>
              <a:t>=1024, </a:t>
            </a:r>
            <a:r>
              <a:rPr lang="en-US" sz="2400" b="0" i="1" dirty="0">
                <a:cs typeface="+mn-cs"/>
              </a:rPr>
              <a:t>P</a:t>
            </a:r>
            <a:r>
              <a:rPr lang="en-US" sz="2400" b="0" dirty="0">
                <a:cs typeface="+mn-cs"/>
              </a:rPr>
              <a:t>=</a:t>
            </a:r>
            <a:r>
              <a:rPr lang="en-US" sz="2400" b="0" i="1" dirty="0">
                <a:cs typeface="+mn-cs"/>
              </a:rPr>
              <a:t>L</a:t>
            </a:r>
            <a:r>
              <a:rPr lang="en-US" sz="2400" b="0" dirty="0">
                <a:cs typeface="+mn-cs"/>
              </a:rPr>
              <a:t>=128, </a:t>
            </a:r>
            <a:r>
              <a:rPr lang="en-US" sz="2400" b="0" i="1" dirty="0">
                <a:cs typeface="+mn-cs"/>
              </a:rPr>
              <a:t>M</a:t>
            </a:r>
            <a:r>
              <a:rPr lang="en-US" sz="2400" b="0" dirty="0">
                <a:cs typeface="+mn-cs"/>
              </a:rPr>
              <a:t>=256 </a:t>
            </a:r>
            <a:r>
              <a:rPr lang="en-US" sz="2400" b="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+  Input/output delay is </a:t>
            </a:r>
            <a:r>
              <a:rPr lang="en-US" sz="2400" b="0" i="1" dirty="0">
                <a:cs typeface="+mn-cs"/>
              </a:rPr>
              <a:t>2L-1</a:t>
            </a:r>
            <a:r>
              <a:rPr lang="en-US" sz="2400" b="0" dirty="0">
                <a:cs typeface="+mn-cs"/>
              </a:rPr>
              <a:t> which can be chosen small, in the example above the delay is </a:t>
            </a:r>
            <a:r>
              <a:rPr lang="en-US" sz="2400" b="0" u="sng" dirty="0">
                <a:cs typeface="+mn-cs"/>
              </a:rPr>
              <a:t>32 </a:t>
            </a:r>
            <a:r>
              <a:rPr lang="en-US" sz="2400" b="0" u="sng" dirty="0" err="1">
                <a:cs typeface="+mn-cs"/>
              </a:rPr>
              <a:t>ms</a:t>
            </a:r>
            <a:r>
              <a:rPr lang="en-US" sz="2400" b="0" dirty="0">
                <a:cs typeface="+mn-cs"/>
              </a:rPr>
              <a:t>, if </a:t>
            </a:r>
            <a:r>
              <a:rPr lang="en-US" sz="2400" b="0" i="1" dirty="0" err="1">
                <a:cs typeface="+mn-cs"/>
              </a:rPr>
              <a:t>fs</a:t>
            </a:r>
            <a:r>
              <a:rPr lang="en-US" sz="2400" b="0" dirty="0">
                <a:cs typeface="+mn-cs"/>
              </a:rPr>
              <a:t>=8000Hz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+  </a:t>
            </a:r>
            <a:r>
              <a:rPr lang="en-US" sz="2400" b="0" dirty="0"/>
              <a:t>Instead of a simple </a:t>
            </a:r>
            <a:r>
              <a:rPr lang="en-US" sz="2400" b="0" dirty="0" err="1"/>
              <a:t>stepsize</a:t>
            </a:r>
            <a:r>
              <a:rPr lang="en-US" sz="2400" b="0" dirty="0"/>
              <a:t> </a:t>
            </a:r>
            <a:r>
              <a:rPr lang="en-US" sz="2400" b="0" dirty="0">
                <a:sym typeface="Symbol" charset="0"/>
              </a:rPr>
              <a:t>, ‘</a:t>
            </a:r>
            <a:r>
              <a:rPr lang="en-US" sz="2400" b="0" dirty="0" err="1"/>
              <a:t>subband</a:t>
            </a:r>
            <a:r>
              <a:rPr lang="en-US" sz="2400" b="0" dirty="0"/>
              <a:t>’ dependent </a:t>
            </a:r>
            <a:r>
              <a:rPr lang="en-US" sz="2400" b="0" dirty="0" err="1"/>
              <a:t>stepsizes</a:t>
            </a:r>
            <a:r>
              <a:rPr lang="en-US" sz="2400" b="0" dirty="0"/>
              <a:t> </a:t>
            </a:r>
            <a:r>
              <a:rPr lang="en-US" sz="2400" b="0" dirty="0">
                <a:sym typeface="Symbol" charset="0"/>
              </a:rPr>
              <a:t></a:t>
            </a:r>
            <a:r>
              <a:rPr lang="en-US" sz="2400" b="0" baseline="-25000" dirty="0">
                <a:sym typeface="Symbol" charset="0"/>
              </a:rPr>
              <a:t>i </a:t>
            </a:r>
            <a:r>
              <a:rPr lang="en-US" sz="2400" b="0" dirty="0"/>
              <a:t>can be applied to increase convergence speed</a:t>
            </a: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¤  used in commercial AECs</a:t>
            </a:r>
            <a:endParaRPr lang="en-US" dirty="0">
              <a:cs typeface="+mn-cs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495425" y="1673225"/>
          <a:ext cx="5715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98700" imgH="228600" progId="Equation.3">
                  <p:embed/>
                </p:oleObj>
              </mc:Choice>
              <mc:Fallback>
                <p:oleObj name="Equation" r:id="rId2" imgW="2298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673225"/>
                        <a:ext cx="5715000" cy="568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37110"/>
              </p:ext>
            </p:extLst>
          </p:nvPr>
        </p:nvGraphicFramePr>
        <p:xfrm>
          <a:off x="5652281" y="3392488"/>
          <a:ext cx="21240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31800" progId="Equation.3">
                  <p:embed/>
                </p:oleObj>
              </mc:Choice>
              <mc:Fallback>
                <p:oleObj name="Equation" r:id="rId4" imgW="11430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281" y="3392488"/>
                        <a:ext cx="2124075" cy="8016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7" descr="N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19288"/>
            <a:ext cx="3889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731250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defRPr/>
            </a:pPr>
            <a:endParaRPr lang="en-US" dirty="0">
              <a:solidFill>
                <a:srgbClr val="FFFF99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Acoustic Echo Cancellation (</a:t>
            </a:r>
            <a:r>
              <a:rPr lang="en-US" dirty="0">
                <a:cs typeface="+mn-cs"/>
              </a:rPr>
              <a:t>AEC)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Intro/Acoustic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Adaptive filters for AEC</a:t>
            </a:r>
            <a:endParaRPr lang="en-US" sz="2400" b="0" dirty="0">
              <a:solidFill>
                <a:srgbClr val="081D58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cs typeface="+mn-cs"/>
              </a:rPr>
              <a:t>Control Algorithm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cs typeface="+mn-cs"/>
              </a:rPr>
              <a:t>Stereo AEC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081D58"/>
                </a:solidFill>
                <a:latin typeface="Arial" charset="0"/>
                <a:ea typeface="ＭＳ Ｐゴシック" charset="0"/>
              </a:rPr>
              <a:t>Acoustic Feedback Control (AFC)  </a:t>
            </a:r>
            <a:endParaRPr lang="en-US" sz="2400" b="0" dirty="0">
              <a:solidFill>
                <a:srgbClr val="081D58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Intro/</a:t>
            </a:r>
            <a:r>
              <a:rPr lang="en-US" sz="2400" b="0" dirty="0" err="1">
                <a:solidFill>
                  <a:srgbClr val="081D58"/>
                </a:solidFill>
                <a:ea typeface="ＭＳ Ｐゴシック" charset="0"/>
              </a:rPr>
              <a:t>Nyquist</a:t>
            </a: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 Stability &amp; Maximum Stable Gain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AFC Methods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Notch-Filter-Based Howling Suppression (NHS)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Adaptive Feedback Cancellation (AFC)</a:t>
            </a:r>
            <a:endParaRPr lang="en-US" sz="1600" b="0" dirty="0">
              <a:solidFill>
                <a:srgbClr val="081D58"/>
              </a:solidFill>
              <a:ea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Control Algorithm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60400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b="0" dirty="0">
                <a:cs typeface="+mn-cs"/>
              </a:rPr>
              <a:t>Adaptation speed (</a:t>
            </a:r>
            <a:r>
              <a:rPr lang="en-US" b="0" i="1" dirty="0">
                <a:cs typeface="+mn-cs"/>
                <a:sym typeface="Symbol" charset="0"/>
              </a:rPr>
              <a:t> </a:t>
            </a:r>
            <a:r>
              <a:rPr lang="en-US" b="0" dirty="0">
                <a:cs typeface="+mn-cs"/>
                <a:sym typeface="Symbol" charset="0"/>
              </a:rPr>
              <a:t>) in LMS-type algorithms should be adjusted…</a:t>
            </a:r>
          </a:p>
          <a:p>
            <a:pPr lvl="1">
              <a:spcBef>
                <a:spcPts val="1800"/>
              </a:spcBef>
              <a:defRPr/>
            </a:pPr>
            <a:r>
              <a:rPr lang="en-US" dirty="0"/>
              <a:t>to the </a:t>
            </a:r>
            <a:r>
              <a:rPr lang="en-US" u="sng" dirty="0"/>
              <a:t>far-end</a:t>
            </a:r>
            <a:r>
              <a:rPr lang="en-US" dirty="0"/>
              <a:t> signal power, in order to avoid instability of the adaptive filter (see DSP-CIS)</a:t>
            </a:r>
            <a:br>
              <a:rPr lang="en-US" dirty="0"/>
            </a:br>
            <a:r>
              <a:rPr lang="en-US" dirty="0">
                <a:solidFill>
                  <a:srgbClr val="FFFF99"/>
                </a:solidFill>
                <a:sym typeface="Symbol" charset="0"/>
              </a:rPr>
              <a:t> </a:t>
            </a:r>
            <a:r>
              <a:rPr lang="en-US" dirty="0" err="1">
                <a:solidFill>
                  <a:srgbClr val="FFFF99"/>
                </a:solidFill>
                <a:sym typeface="Symbol" charset="0"/>
              </a:rPr>
              <a:t>stepsize</a:t>
            </a:r>
            <a:r>
              <a:rPr lang="en-US" dirty="0">
                <a:solidFill>
                  <a:srgbClr val="FFFF99"/>
                </a:solidFill>
                <a:sym typeface="Symbol" charset="0"/>
              </a:rPr>
              <a:t> normalization (e.g. </a:t>
            </a:r>
            <a:r>
              <a:rPr lang="en-US" u="sng" dirty="0">
                <a:solidFill>
                  <a:srgbClr val="FFFF99"/>
                </a:solidFill>
                <a:sym typeface="Symbol" charset="0"/>
              </a:rPr>
              <a:t>N</a:t>
            </a:r>
            <a:r>
              <a:rPr lang="en-US" dirty="0">
                <a:solidFill>
                  <a:srgbClr val="FFFF99"/>
                </a:solidFill>
                <a:sym typeface="Symbol" charset="0"/>
              </a:rPr>
              <a:t>LMS)</a:t>
            </a:r>
          </a:p>
          <a:p>
            <a:pPr lvl="1">
              <a:spcBef>
                <a:spcPts val="1800"/>
              </a:spcBef>
              <a:defRPr/>
            </a:pPr>
            <a:r>
              <a:rPr lang="en-US" dirty="0"/>
              <a:t>to the amount of </a:t>
            </a:r>
            <a:r>
              <a:rPr lang="en-US" u="sng" dirty="0"/>
              <a:t>near-end</a:t>
            </a:r>
            <a:r>
              <a:rPr lang="en-US" dirty="0"/>
              <a:t> activity, in order to prevent the filter to move away from the optimal solution (see DSP-CIS on ‘excess MSE’)</a:t>
            </a:r>
          </a:p>
          <a:p>
            <a:pPr lvl="1">
              <a:buFontTx/>
              <a:buNone/>
              <a:defRPr/>
            </a:pPr>
            <a:r>
              <a:rPr lang="en-US" dirty="0">
                <a:solidFill>
                  <a:srgbClr val="F313DE"/>
                </a:solidFill>
                <a:sym typeface="Symbol" charset="0"/>
              </a:rPr>
              <a:t>	</a:t>
            </a:r>
            <a:r>
              <a:rPr lang="en-US" dirty="0">
                <a:solidFill>
                  <a:srgbClr val="FFFF99"/>
                </a:solidFill>
                <a:sym typeface="Symbol" charset="0"/>
              </a:rPr>
              <a:t> double-talk detection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698500" y="5259388"/>
            <a:ext cx="7513638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u="sng" dirty="0">
                <a:cs typeface="+mn-cs"/>
              </a:rPr>
              <a:t>Double talk</a:t>
            </a:r>
            <a:r>
              <a:rPr lang="en-US" sz="2000" b="0" dirty="0">
                <a:cs typeface="+mn-cs"/>
              </a:rPr>
              <a:t> refers to the situation where both the far-end and the </a:t>
            </a:r>
          </a:p>
          <a:p>
            <a:pPr algn="l">
              <a:defRPr/>
            </a:pPr>
            <a:r>
              <a:rPr lang="en-US" sz="2000" b="0" dirty="0">
                <a:cs typeface="+mn-cs"/>
              </a:rPr>
              <a:t>near-end speaker are active.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175"/>
            <a:ext cx="8731250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defRPr/>
            </a:pPr>
            <a:endParaRPr lang="en-US" dirty="0">
              <a:solidFill>
                <a:srgbClr val="FFFF99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Acoustic Echo Cancellation (</a:t>
            </a:r>
            <a:r>
              <a:rPr lang="en-US" dirty="0">
                <a:cs typeface="+mn-cs"/>
              </a:rPr>
              <a:t>AEC)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/>
              <a:t>Intro/Acoustic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/>
              <a:t>Adaptive Filters for AEC</a:t>
            </a: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cs typeface="+mn-cs"/>
              </a:rPr>
              <a:t>Control Algorithm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cs typeface="+mn-cs"/>
              </a:rPr>
              <a:t>Stereo AEC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081D58"/>
                </a:solidFill>
                <a:latin typeface="Arial" charset="0"/>
                <a:ea typeface="ＭＳ Ｐゴシック" charset="0"/>
              </a:rPr>
              <a:t>Acoustic Feedback Control (AFC)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Intro/</a:t>
            </a:r>
            <a:r>
              <a:rPr lang="en-US" sz="2400" b="0" dirty="0" err="1">
                <a:solidFill>
                  <a:srgbClr val="081D58"/>
                </a:solidFill>
                <a:ea typeface="ＭＳ Ｐゴシック" charset="0"/>
              </a:rPr>
              <a:t>Nyquist</a:t>
            </a: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 Stability &amp; Maximum Stable Gain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AFC Methods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Notch-Filter-Based Howling Suppression (NHS)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Adaptive Feedback Cancellation (AFC)</a:t>
            </a:r>
            <a:endParaRPr lang="en-US" i="1" dirty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1600" b="0" dirty="0">
              <a:solidFill>
                <a:srgbClr val="081D58"/>
              </a:solidFill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1600" b="0" dirty="0">
              <a:solidFill>
                <a:srgbClr val="081D58"/>
              </a:solidFill>
              <a:ea typeface="ＭＳ Ｐゴシック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US" sz="1600" b="0" dirty="0">
              <a:solidFill>
                <a:srgbClr val="081D58"/>
              </a:solidFill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Control Algorithm</a:t>
            </a:r>
            <a:endParaRPr lang="en-US" sz="3200" dirty="0">
              <a:cs typeface="+mj-cs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04800" y="-152400"/>
            <a:ext cx="8558213" cy="5289550"/>
          </a:xfrm>
        </p:spPr>
        <p:txBody>
          <a:bodyPr/>
          <a:lstStyle/>
          <a:p>
            <a:pPr marL="533400" indent="-533400">
              <a:buFontTx/>
              <a:buNone/>
              <a:defRPr/>
            </a:pPr>
            <a:r>
              <a:rPr lang="en-US" sz="2400" dirty="0">
                <a:cs typeface="+mn-cs"/>
              </a:rPr>
              <a:t>	3 modes of operation:</a:t>
            </a:r>
          </a:p>
          <a:p>
            <a:pPr marL="1295400" lvl="2" indent="-381000">
              <a:spcBef>
                <a:spcPts val="1080"/>
              </a:spcBef>
              <a:buFontTx/>
              <a:buAutoNum type="arabicPeriod"/>
              <a:defRPr/>
            </a:pPr>
            <a:r>
              <a:rPr lang="en-US" dirty="0">
                <a:sym typeface="Symbol" charset="0"/>
              </a:rPr>
              <a:t>Near-end activity (single or double talk)    (</a:t>
            </a:r>
            <a:r>
              <a:rPr lang="en-US" i="1" dirty="0">
                <a:sym typeface="Symbol" charset="0"/>
              </a:rPr>
              <a:t>Ed</a:t>
            </a:r>
            <a:r>
              <a:rPr lang="en-US" dirty="0">
                <a:sym typeface="Symbol" charset="0"/>
              </a:rPr>
              <a:t> large)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</a:t>
            </a:r>
          </a:p>
          <a:p>
            <a:pPr marL="1295400" lvl="2" indent="-381000">
              <a:spcBef>
                <a:spcPts val="1080"/>
              </a:spcBef>
              <a:buFontTx/>
              <a:buAutoNum type="arabicPeriod"/>
              <a:defRPr/>
            </a:pPr>
            <a:r>
              <a:rPr lang="en-US" dirty="0"/>
              <a:t>No near-end activity, only far-end activity  (</a:t>
            </a:r>
            <a:r>
              <a:rPr lang="en-US" i="1" dirty="0"/>
              <a:t>Ex</a:t>
            </a:r>
            <a:r>
              <a:rPr lang="en-US" dirty="0"/>
              <a:t> large, </a:t>
            </a:r>
            <a:r>
              <a:rPr lang="en-US" i="1" dirty="0"/>
              <a:t>Ed</a:t>
            </a:r>
            <a:r>
              <a:rPr lang="en-US" dirty="0"/>
              <a:t> small)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  <a:sym typeface="Symbol" charset="0"/>
              </a:rPr>
              <a:t></a:t>
            </a:r>
            <a:r>
              <a:rPr lang="en-US" dirty="0">
                <a:solidFill>
                  <a:srgbClr val="F313DE"/>
                </a:solidFill>
                <a:sym typeface="Symbol" charset="0"/>
              </a:rPr>
              <a:t> </a:t>
            </a:r>
          </a:p>
          <a:p>
            <a:pPr marL="1295400" lvl="2" indent="-381000">
              <a:spcBef>
                <a:spcPts val="1080"/>
              </a:spcBef>
              <a:buFontTx/>
              <a:buAutoNum type="arabicPeriod"/>
              <a:defRPr/>
            </a:pPr>
            <a:r>
              <a:rPr lang="en-US" dirty="0">
                <a:sym typeface="Symbol" charset="0"/>
              </a:rPr>
              <a:t>No near-end activity, no far-end activity     (</a:t>
            </a:r>
            <a:r>
              <a:rPr lang="en-US" i="1" dirty="0">
                <a:sym typeface="Symbol" charset="0"/>
              </a:rPr>
              <a:t>Ex small, Ed</a:t>
            </a:r>
            <a:r>
              <a:rPr lang="en-US" dirty="0">
                <a:sym typeface="Symbol" charset="0"/>
              </a:rPr>
              <a:t> small)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 </a:t>
            </a:r>
            <a:r>
              <a:rPr lang="en-US" dirty="0">
                <a:solidFill>
                  <a:srgbClr val="FFFFFF"/>
                </a:solidFill>
                <a:sym typeface="Symbol" charset="0"/>
              </a:rPr>
              <a:t></a:t>
            </a: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/>
        </p:nvGraphicFramePr>
        <p:xfrm>
          <a:off x="1524000" y="2798763"/>
          <a:ext cx="2184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28600" progId="Equation.3">
                  <p:embed/>
                </p:oleObj>
              </mc:Choice>
              <mc:Fallback>
                <p:oleObj name="Equation" r:id="rId2" imgW="132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98763"/>
                        <a:ext cx="2184400" cy="377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95800" y="2722563"/>
            <a:ext cx="2019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rgbClr val="FFFFFF"/>
                </a:solidFill>
                <a:cs typeface="+mn-cs"/>
                <a:sym typeface="Symbol" charset="0"/>
              </a:rPr>
              <a:t> 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FILT+ADAPT</a:t>
            </a:r>
          </a:p>
        </p:txBody>
      </p:sp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1447800" y="2084388"/>
          <a:ext cx="27924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203112" progId="Equation.3">
                  <p:embed/>
                </p:oleObj>
              </mc:Choice>
              <mc:Fallback>
                <p:oleObj name="Equation" r:id="rId4" imgW="1688367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84388"/>
                        <a:ext cx="2792413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95800" y="2008188"/>
            <a:ext cx="1019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 dirty="0">
                <a:solidFill>
                  <a:srgbClr val="FFFFFF"/>
                </a:solidFill>
                <a:cs typeface="+mn-cs"/>
                <a:sym typeface="Symbol" charset="0"/>
              </a:rPr>
              <a:t> 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FILT</a:t>
            </a:r>
          </a:p>
        </p:txBody>
      </p:sp>
      <p:graphicFrame>
        <p:nvGraphicFramePr>
          <p:cNvPr id="34823" name="Object 8"/>
          <p:cNvGraphicFramePr>
            <a:graphicFrameLocks noChangeAspect="1"/>
          </p:cNvGraphicFramePr>
          <p:nvPr/>
        </p:nvGraphicFramePr>
        <p:xfrm>
          <a:off x="1524000" y="3524250"/>
          <a:ext cx="151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03200" progId="Equation.3">
                  <p:embed/>
                </p:oleObj>
              </mc:Choice>
              <mc:Fallback>
                <p:oleObj name="Equation" r:id="rId6" imgW="9144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24250"/>
                        <a:ext cx="1511300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572000" y="3497263"/>
            <a:ext cx="1062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2000" b="0">
                <a:solidFill>
                  <a:srgbClr val="FFFFFF"/>
                </a:solidFill>
                <a:cs typeface="+mn-cs"/>
                <a:sym typeface="Symbol" charset="0"/>
              </a:rPr>
              <a:t> </a:t>
            </a:r>
            <a:r>
              <a:rPr lang="en-US" sz="2000" b="0">
                <a:solidFill>
                  <a:srgbClr val="FFFFFF"/>
                </a:solidFill>
                <a:cs typeface="+mn-cs"/>
              </a:rPr>
              <a:t>NOP</a:t>
            </a:r>
          </a:p>
        </p:txBody>
      </p:sp>
      <p:sp>
        <p:nvSpPr>
          <p:cNvPr id="323595" name="Text Box 11"/>
          <p:cNvSpPr txBox="1">
            <a:spLocks noChangeArrowheads="1"/>
          </p:cNvSpPr>
          <p:nvPr/>
        </p:nvSpPr>
        <p:spPr bwMode="auto">
          <a:xfrm>
            <a:off x="3671888" y="4257675"/>
            <a:ext cx="34290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10000"/>
              </a:lnSpc>
              <a:buFontTx/>
              <a:buChar char="•"/>
              <a:defRPr/>
            </a:pPr>
            <a:r>
              <a:rPr lang="en-US" sz="2000" b="0" i="1" dirty="0">
                <a:cs typeface="+mn-cs"/>
              </a:rPr>
              <a:t>Ex</a:t>
            </a:r>
            <a:r>
              <a:rPr lang="en-US" sz="2000" b="0" dirty="0">
                <a:cs typeface="+mn-cs"/>
              </a:rPr>
              <a:t> is short-time energy of  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000" b="0" dirty="0">
                <a:cs typeface="+mn-cs"/>
              </a:rPr>
              <a:t> the far-end signal </a:t>
            </a:r>
            <a:r>
              <a:rPr lang="en-US" sz="1200" b="0" dirty="0">
                <a:cs typeface="+mn-cs"/>
              </a:rPr>
              <a:t>(loudspeaker)</a:t>
            </a:r>
            <a:r>
              <a:rPr lang="en-US" sz="2000" b="0" dirty="0">
                <a:cs typeface="+mn-cs"/>
              </a:rPr>
              <a:t> </a:t>
            </a:r>
          </a:p>
          <a:p>
            <a:pPr algn="l">
              <a:buFontTx/>
              <a:buChar char="•"/>
              <a:defRPr/>
            </a:pPr>
            <a:r>
              <a:rPr lang="en-US" sz="2000" b="0" i="1" dirty="0">
                <a:cs typeface="+mn-cs"/>
              </a:rPr>
              <a:t>Ed</a:t>
            </a:r>
            <a:r>
              <a:rPr lang="en-US" sz="2000" b="0" dirty="0">
                <a:cs typeface="+mn-cs"/>
              </a:rPr>
              <a:t> is short-time energy of </a:t>
            </a:r>
          </a:p>
          <a:p>
            <a:pPr algn="l">
              <a:defRPr/>
            </a:pPr>
            <a:r>
              <a:rPr lang="en-US" sz="2000" b="0" dirty="0">
                <a:cs typeface="+mn-cs"/>
              </a:rPr>
              <a:t> the desired signal </a:t>
            </a:r>
            <a:r>
              <a:rPr lang="en-US" sz="1200" b="0" dirty="0">
                <a:cs typeface="+mn-cs"/>
              </a:rPr>
              <a:t>(microphone)</a:t>
            </a:r>
            <a:endParaRPr lang="en-US" sz="2000" b="0" dirty="0">
              <a:cs typeface="+mn-cs"/>
            </a:endParaRPr>
          </a:p>
          <a:p>
            <a:pPr algn="l">
              <a:defRPr/>
            </a:pPr>
            <a:endParaRPr lang="en-US" sz="2000" b="0" dirty="0">
              <a:cs typeface="+mn-cs"/>
            </a:endParaRPr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7056438" y="4184650"/>
          <a:ext cx="1684337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700" imgH="927100" progId="Equation.3">
                  <p:embed/>
                </p:oleObj>
              </mc:Choice>
              <mc:Fallback>
                <p:oleObj name="Equation" r:id="rId8" imgW="1028700" imgH="9271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438" y="4184650"/>
                        <a:ext cx="1684337" cy="1798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3663"/>
            <a:ext cx="86233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Control Algorithm</a:t>
            </a:r>
            <a:endParaRPr lang="en-US" sz="3200" dirty="0">
              <a:cs typeface="+mj-cs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73125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u="sng" dirty="0">
                <a:cs typeface="+mn-cs"/>
              </a:rPr>
              <a:t>Double-talk Detection (DTD)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>
                <a:cs typeface="+mn-cs"/>
              </a:rPr>
              <a:t>Problem: detection of </a:t>
            </a:r>
            <a:r>
              <a:rPr lang="en-US" sz="1200" b="0" dirty="0">
                <a:cs typeface="+mn-cs"/>
              </a:rPr>
              <a:t>(near-end) </a:t>
            </a:r>
            <a:r>
              <a:rPr lang="en-US" sz="2400" b="0" dirty="0">
                <a:cs typeface="+mn-cs"/>
              </a:rPr>
              <a:t>speech during </a:t>
            </a:r>
            <a:r>
              <a:rPr lang="en-US" sz="1200" b="0" dirty="0">
                <a:cs typeface="+mn-cs"/>
              </a:rPr>
              <a:t>(far-end) </a:t>
            </a:r>
            <a:r>
              <a:rPr lang="en-US" sz="2400" b="0" dirty="0">
                <a:cs typeface="+mn-cs"/>
              </a:rPr>
              <a:t>speech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Desired properties:  </a:t>
            </a:r>
            <a:r>
              <a:rPr lang="en-US" sz="2400" b="0" dirty="0"/>
              <a:t>Limited number of false alarms, small delay, low complexity, etc...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Different approaches exist, which are based on </a:t>
            </a:r>
            <a:r>
              <a:rPr lang="en-US" sz="2400" b="0" dirty="0"/>
              <a:t>energy, correlation, spectral contents, etc…</a:t>
            </a:r>
          </a:p>
          <a:p>
            <a:pPr>
              <a:spcBef>
                <a:spcPts val="1776"/>
              </a:spcBef>
              <a:defRPr/>
            </a:pPr>
            <a:r>
              <a:rPr lang="en-US" sz="2400" b="0" dirty="0"/>
              <a:t>Example: Energy-based DTD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Method-1</a:t>
            </a:r>
          </a:p>
          <a:p>
            <a:pPr marL="457200" lvl="1" indent="0">
              <a:spcBef>
                <a:spcPts val="0"/>
              </a:spcBef>
              <a:buFontTx/>
              <a:buNone/>
              <a:defRPr/>
            </a:pPr>
            <a:r>
              <a:rPr lang="en-US" dirty="0"/>
              <a:t>    If  </a:t>
            </a:r>
            <a:r>
              <a:rPr lang="en-US" i="1" dirty="0"/>
              <a:t>Ed &gt; </a:t>
            </a:r>
            <a:r>
              <a:rPr lang="en-US" dirty="0">
                <a:sym typeface="Symbol" charset="0"/>
              </a:rPr>
              <a:t></a:t>
            </a:r>
            <a:r>
              <a:rPr lang="en-US" i="1" dirty="0">
                <a:sym typeface="Symbol" charset="0"/>
              </a:rPr>
              <a:t> Ex  </a:t>
            </a:r>
            <a:r>
              <a:rPr lang="en-US" dirty="0">
                <a:sym typeface="Symbol" charset="0"/>
              </a:rPr>
              <a:t> double talk  ( is a chosen threshold)</a:t>
            </a:r>
          </a:p>
          <a:p>
            <a:pPr lvl="1">
              <a:defRPr/>
            </a:pPr>
            <a:r>
              <a:rPr lang="en-US" dirty="0">
                <a:sym typeface="Symbol" charset="0"/>
              </a:rPr>
              <a:t>Method-2 </a:t>
            </a:r>
            <a:r>
              <a:rPr lang="en-US" sz="1400" dirty="0">
                <a:sym typeface="Symbol" charset="0"/>
              </a:rPr>
              <a:t> </a:t>
            </a:r>
            <a:endParaRPr lang="en-US" dirty="0"/>
          </a:p>
          <a:p>
            <a:pPr marL="400050" lvl="1" indent="0">
              <a:buFontTx/>
              <a:buNone/>
              <a:defRPr/>
            </a:pPr>
            <a:endParaRPr lang="en-US" sz="2000" dirty="0"/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6084888" y="5445125"/>
          <a:ext cx="15827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419100" progId="Equation.3">
                  <p:embed/>
                </p:oleObj>
              </mc:Choice>
              <mc:Fallback>
                <p:oleObj name="Equation" r:id="rId2" imgW="9398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5445125"/>
                        <a:ext cx="1582737" cy="711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50938" y="5661025"/>
            <a:ext cx="7200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b="0" dirty="0">
                <a:cs typeface="+mn-cs"/>
              </a:rPr>
              <a:t>If  </a:t>
            </a:r>
            <a:r>
              <a:rPr lang="en-US" b="0" dirty="0">
                <a:cs typeface="+mn-cs"/>
                <a:sym typeface="Symbol" charset="0"/>
              </a:rPr>
              <a:t> &gt; 1        </a:t>
            </a:r>
            <a:r>
              <a:rPr lang="en-US" dirty="0">
                <a:cs typeface="+mn-cs"/>
                <a:sym typeface="Symbol" charset="0"/>
              </a:rPr>
              <a:t> </a:t>
            </a:r>
            <a:r>
              <a:rPr lang="en-US" b="0" dirty="0">
                <a:cs typeface="+mn-cs"/>
                <a:sym typeface="Symbol" charset="0"/>
              </a:rPr>
              <a:t>double talk   (with                             ) </a:t>
            </a:r>
            <a:r>
              <a:rPr lang="en-US" sz="2000" b="0" dirty="0">
                <a:solidFill>
                  <a:srgbClr val="CCFF33"/>
                </a:solidFill>
                <a:cs typeface="+mn-cs"/>
                <a:sym typeface="Symbol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11300" y="5732463"/>
            <a:ext cx="784225" cy="433387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71825" y="5778500"/>
            <a:ext cx="76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76375" y="4868863"/>
            <a:ext cx="1439863" cy="360362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81625" y="53975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736"/>
            <a:ext cx="8731250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defRPr/>
            </a:pPr>
            <a:endParaRPr lang="en-US" dirty="0">
              <a:solidFill>
                <a:srgbClr val="FFFF99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Acoustic Echo Cancellation (</a:t>
            </a:r>
            <a:r>
              <a:rPr lang="en-US" dirty="0">
                <a:cs typeface="+mn-cs"/>
              </a:rPr>
              <a:t>AEC)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Intro/Acoustic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Adaptive filters for AEC</a:t>
            </a:r>
            <a:endParaRPr lang="en-US" sz="2400" b="0" dirty="0">
              <a:solidFill>
                <a:srgbClr val="081D58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cs typeface="+mn-cs"/>
              </a:rPr>
              <a:t>Control Algorithm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cs typeface="+mn-cs"/>
              </a:rPr>
              <a:t>Stereo AEC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081D58"/>
                </a:solidFill>
                <a:latin typeface="Arial" charset="0"/>
                <a:ea typeface="ＭＳ Ｐゴシック" charset="0"/>
              </a:rPr>
              <a:t>Acoustic Feedback Control (AFC)  </a:t>
            </a:r>
            <a:endParaRPr lang="en-US" sz="2400" b="0" dirty="0">
              <a:solidFill>
                <a:srgbClr val="081D58"/>
              </a:solidFill>
              <a:latin typeface="Arial" charset="0"/>
              <a:ea typeface="ＭＳ Ｐゴシック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Intro/</a:t>
            </a:r>
            <a:r>
              <a:rPr lang="en-US" sz="2400" b="0" dirty="0" err="1">
                <a:solidFill>
                  <a:srgbClr val="081D58"/>
                </a:solidFill>
                <a:ea typeface="ＭＳ Ｐゴシック" charset="0"/>
              </a:rPr>
              <a:t>Nyquist</a:t>
            </a: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 Stability &amp; Maximum Stable Gain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AFC Methods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Notch-Filter-Based Howling Suppression (NHS)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Adaptive Feedback Cancellation (AFC)</a:t>
            </a:r>
            <a:endParaRPr lang="en-US" sz="1600" b="0" dirty="0">
              <a:solidFill>
                <a:srgbClr val="081D58"/>
              </a:solidFill>
              <a:ea typeface="ＭＳ Ｐゴシック" charset="0"/>
            </a:endParaRPr>
          </a:p>
          <a:p>
            <a:pPr marL="57150" indent="0">
              <a:spcBef>
                <a:spcPts val="1800"/>
              </a:spcBef>
              <a:buFontTx/>
              <a:buNone/>
              <a:defRPr/>
            </a:pPr>
            <a:endParaRPr lang="en-US" sz="1600" i="1" dirty="0">
              <a:solidFill>
                <a:srgbClr val="081D58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nl-NL" dirty="0">
              <a:cs typeface="+mj-cs"/>
            </a:endParaRP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539750" y="3622675"/>
            <a:ext cx="79851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Mono   : autocorrelation of x-signal (e.g. speech) has </a:t>
            </a:r>
          </a:p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              an impact  on convergence (see DSP-CIS)</a:t>
            </a:r>
          </a:p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Stereo : also cross-correlation </a:t>
            </a:r>
            <a:r>
              <a:rPr lang="fr-BE" b="0" u="sng" dirty="0">
                <a:cs typeface="+mn-cs"/>
              </a:rPr>
              <a:t>between</a:t>
            </a:r>
            <a:r>
              <a:rPr lang="fr-BE" b="0" dirty="0">
                <a:cs typeface="+mn-cs"/>
              </a:rPr>
              <a:t> signals x1 and x2</a:t>
            </a:r>
          </a:p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              plays a role now…</a:t>
            </a:r>
            <a:endParaRPr lang="nl-NL" b="0" dirty="0">
              <a:cs typeface="+mn-cs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611188" y="2457450"/>
          <a:ext cx="82137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05300" imgH="685800" progId="Equation.3">
                  <p:embed/>
                </p:oleObj>
              </mc:Choice>
              <mc:Fallback>
                <p:oleObj name="Equation" r:id="rId2" imgW="430530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457450"/>
                        <a:ext cx="8213725" cy="1000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323850" y="1016000"/>
            <a:ext cx="57324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defRPr/>
            </a:pPr>
            <a:r>
              <a:rPr lang="fr-BE" sz="2800" b="0" u="sng" dirty="0">
                <a:cs typeface="+mn-cs"/>
              </a:rPr>
              <a:t>Stereo-AEC Conditioning Problem</a:t>
            </a:r>
            <a:r>
              <a:rPr lang="fr-BE" sz="2800" b="0" dirty="0">
                <a:cs typeface="+mn-cs"/>
              </a:rPr>
              <a:t>:</a:t>
            </a:r>
            <a:r>
              <a:rPr lang="fr-BE" b="0" dirty="0">
                <a:cs typeface="+mn-cs"/>
              </a:rPr>
              <a:t>  </a:t>
            </a:r>
          </a:p>
          <a:p>
            <a:pPr algn="l">
              <a:spcBef>
                <a:spcPts val="2400"/>
              </a:spcBef>
              <a:defRPr/>
            </a:pPr>
            <a:r>
              <a:rPr lang="fr-BE" b="0" dirty="0">
                <a:cs typeface="+mn-cs"/>
              </a:rPr>
              <a:t>   S-AEC input vectors are</a:t>
            </a:r>
            <a:endParaRPr lang="nl-NL" b="0" dirty="0">
              <a:latin typeface="Times New Roman" charset="0"/>
              <a:cs typeface="+mn-cs"/>
            </a:endParaRPr>
          </a:p>
        </p:txBody>
      </p:sp>
      <p:sp>
        <p:nvSpPr>
          <p:cNvPr id="356359" name="Text Box 7"/>
          <p:cNvSpPr txBox="1">
            <a:spLocks noChangeArrowheads="1"/>
          </p:cNvSpPr>
          <p:nvPr/>
        </p:nvSpPr>
        <p:spPr bwMode="auto">
          <a:xfrm>
            <a:off x="611188" y="5334000"/>
            <a:ext cx="86709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fr-BE" b="0" dirty="0">
                <a:cs typeface="+mn-cs"/>
              </a:rPr>
              <a:t>Large(r) eigenvalue spread </a:t>
            </a:r>
            <a:r>
              <a:rPr lang="fr-BE" sz="1600" b="0" dirty="0">
                <a:cs typeface="+mn-cs"/>
              </a:rPr>
              <a:t>(</a:t>
            </a:r>
            <a:r>
              <a:rPr lang="en-US" altLang="ja-JP" sz="1600" b="0" dirty="0" err="1">
                <a:latin typeface="Arial"/>
              </a:rPr>
              <a:t>λ</a:t>
            </a:r>
            <a:r>
              <a:rPr lang="en-US" altLang="ja-JP" sz="1600" b="0" baseline="-25000" dirty="0" err="1">
                <a:latin typeface="Arial"/>
              </a:rPr>
              <a:t>max</a:t>
            </a:r>
            <a:r>
              <a:rPr lang="en-US" altLang="ja-JP" sz="1600" b="0" dirty="0">
                <a:latin typeface="Arial"/>
              </a:rPr>
              <a:t>&gt;&gt;</a:t>
            </a:r>
            <a:r>
              <a:rPr lang="fr-BE" sz="1600" b="0" dirty="0"/>
              <a:t> </a:t>
            </a:r>
            <a:r>
              <a:rPr lang="en-US" altLang="ja-JP" sz="1600" b="0" dirty="0" err="1">
                <a:latin typeface="Arial"/>
              </a:rPr>
              <a:t>λ</a:t>
            </a:r>
            <a:r>
              <a:rPr lang="en-US" altLang="ja-JP" sz="1600" b="0" baseline="-25000" dirty="0" err="1">
                <a:latin typeface="Arial"/>
              </a:rPr>
              <a:t>min</a:t>
            </a:r>
            <a:r>
              <a:rPr lang="en-US" altLang="ja-JP" sz="1600" b="0" baseline="-25000" dirty="0">
                <a:latin typeface="Arial"/>
              </a:rPr>
              <a:t>,</a:t>
            </a:r>
            <a:r>
              <a:rPr lang="en-US" altLang="ja-JP" sz="1600" b="0" dirty="0">
                <a:latin typeface="Arial"/>
              </a:rPr>
              <a:t>, i.e. </a:t>
            </a:r>
            <a:r>
              <a:rPr lang="en-US" altLang="ja-JP" sz="1600" b="0" baseline="-25000" dirty="0">
                <a:latin typeface="Arial"/>
              </a:rPr>
              <a:t> </a:t>
            </a:r>
            <a:r>
              <a:rPr lang="fr-BE" sz="1600" b="0" dirty="0">
                <a:cs typeface="+mn-cs"/>
              </a:rPr>
              <a:t>large(r) condition number) </a:t>
            </a:r>
          </a:p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        of correlation matrix -&gt; large(r) impact on convergence ! </a:t>
            </a:r>
            <a:endParaRPr lang="nl-NL" b="0" dirty="0">
              <a:latin typeface="Times New Roman" charset="0"/>
              <a:cs typeface="+mn-cs"/>
            </a:endParaRPr>
          </a:p>
        </p:txBody>
      </p:sp>
      <p:pic>
        <p:nvPicPr>
          <p:cNvPr id="37894" name="Picture 4" descr="aec_mult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836613"/>
            <a:ext cx="2916237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en-US" dirty="0">
              <a:cs typeface="+mj-cs"/>
            </a:endParaRPr>
          </a:p>
        </p:txBody>
      </p:sp>
      <p:grpSp>
        <p:nvGrpSpPr>
          <p:cNvPr id="38914" name="Group 3"/>
          <p:cNvGrpSpPr>
            <a:grpSpLocks/>
          </p:cNvGrpSpPr>
          <p:nvPr/>
        </p:nvGrpSpPr>
        <p:grpSpPr bwMode="auto">
          <a:xfrm>
            <a:off x="4787900" y="1736812"/>
            <a:ext cx="4105275" cy="2520231"/>
            <a:chOff x="432" y="864"/>
            <a:chExt cx="2688" cy="1536"/>
          </a:xfrm>
        </p:grpSpPr>
        <p:sp>
          <p:nvSpPr>
            <p:cNvPr id="357380" name="Rectangle 4"/>
            <p:cNvSpPr>
              <a:spLocks noChangeArrowheads="1"/>
            </p:cNvSpPr>
            <p:nvPr/>
          </p:nvSpPr>
          <p:spPr bwMode="auto">
            <a:xfrm>
              <a:off x="432" y="864"/>
              <a:ext cx="2688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8923" name="Picture 5" descr="aec_simple_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254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23850" y="4534088"/>
            <a:ext cx="907543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000" b="0" dirty="0">
                <a:cs typeface="+mn-cs"/>
              </a:rPr>
              <a:t>Hence filter input correlation matrix will be rank-deficient </a:t>
            </a:r>
          </a:p>
          <a:p>
            <a:pPr algn="l">
              <a:spcBef>
                <a:spcPct val="0"/>
              </a:spcBef>
              <a:defRPr/>
            </a:pPr>
            <a:r>
              <a:rPr lang="en-US" sz="1600" b="0" dirty="0">
                <a:cs typeface="+mn-cs"/>
              </a:rPr>
              <a:t>   (with `null-space</a:t>
            </a:r>
            <a:r>
              <a:rPr lang="ja-JP" altLang="en-US" sz="1600" b="0" dirty="0">
                <a:latin typeface="Arial"/>
                <a:cs typeface="+mn-cs"/>
              </a:rPr>
              <a:t>’</a:t>
            </a:r>
            <a:r>
              <a:rPr lang="en-US" altLang="ja-JP" sz="1600" b="0" dirty="0">
                <a:latin typeface="Arial"/>
                <a:cs typeface="+mn-cs"/>
              </a:rPr>
              <a:t>, hence </a:t>
            </a:r>
            <a:r>
              <a:rPr lang="en-US" altLang="ja-JP" sz="1600" b="0" dirty="0" err="1">
                <a:latin typeface="Arial"/>
                <a:cs typeface="+mn-cs"/>
              </a:rPr>
              <a:t>λ</a:t>
            </a:r>
            <a:r>
              <a:rPr lang="en-US" altLang="ja-JP" sz="1600" b="0" baseline="-25000" dirty="0" err="1">
                <a:latin typeface="Arial"/>
                <a:cs typeface="+mn-cs"/>
              </a:rPr>
              <a:t>min</a:t>
            </a:r>
            <a:r>
              <a:rPr lang="en-US" altLang="ja-JP" sz="1600" b="0" dirty="0">
                <a:latin typeface="Arial"/>
                <a:cs typeface="+mn-cs"/>
              </a:rPr>
              <a:t>=0, hence worst possible (∞</a:t>
            </a:r>
            <a:r>
              <a:rPr lang="en-US" sz="1600" b="0" dirty="0">
                <a:cs typeface="+mn-cs"/>
              </a:rPr>
              <a:t>) eigenvalue spread)</a:t>
            </a:r>
          </a:p>
          <a:p>
            <a:pPr algn="l">
              <a:spcBef>
                <a:spcPts val="600"/>
              </a:spcBef>
              <a:defRPr/>
            </a:pPr>
            <a:r>
              <a:rPr lang="en-US" sz="2000" b="0" dirty="0">
                <a:cs typeface="+mn-cs"/>
              </a:rPr>
              <a:t>Hence LMS converges to a filter vector with spurious contribution </a:t>
            </a:r>
          </a:p>
          <a:p>
            <a:pPr algn="l">
              <a:spcBef>
                <a:spcPct val="0"/>
              </a:spcBef>
              <a:defRPr/>
            </a:pPr>
            <a:r>
              <a:rPr lang="en-US" sz="2000" b="0" dirty="0">
                <a:cs typeface="+mn-cs"/>
              </a:rPr>
              <a:t>  α.[G</a:t>
            </a:r>
            <a:r>
              <a:rPr lang="en-US" sz="2000" b="0" baseline="-25000" dirty="0">
                <a:cs typeface="+mn-cs"/>
              </a:rPr>
              <a:t>2</a:t>
            </a:r>
            <a:r>
              <a:rPr lang="en-US" sz="2000" b="0" baseline="30000" dirty="0">
                <a:cs typeface="+mn-cs"/>
              </a:rPr>
              <a:t>T</a:t>
            </a:r>
            <a:r>
              <a:rPr lang="en-US" sz="2000" b="0" dirty="0">
                <a:cs typeface="+mn-cs"/>
              </a:rPr>
              <a:t>  -G</a:t>
            </a:r>
            <a:r>
              <a:rPr lang="en-US" sz="2000" b="0" baseline="-25000" dirty="0">
                <a:cs typeface="+mn-cs"/>
              </a:rPr>
              <a:t>1</a:t>
            </a:r>
            <a:r>
              <a:rPr lang="en-US" sz="2000" b="0" baseline="30000" dirty="0">
                <a:cs typeface="+mn-cs"/>
              </a:rPr>
              <a:t>T</a:t>
            </a:r>
            <a:r>
              <a:rPr lang="en-US" sz="2000" b="0" dirty="0">
                <a:cs typeface="+mn-cs"/>
              </a:rPr>
              <a:t>]</a:t>
            </a:r>
            <a:r>
              <a:rPr lang="en-US" sz="2000" b="0" baseline="30000" dirty="0">
                <a:cs typeface="+mn-cs"/>
              </a:rPr>
              <a:t>T</a:t>
            </a:r>
            <a:r>
              <a:rPr lang="en-US" b="0" dirty="0">
                <a:cs typeface="+mn-cs"/>
              </a:rPr>
              <a:t> </a:t>
            </a:r>
            <a:r>
              <a:rPr lang="en-US" sz="1600" b="0" dirty="0">
                <a:cs typeface="+mn-cs"/>
              </a:rPr>
              <a:t>(corresponding to non-converging ‘mode’ defined by </a:t>
            </a:r>
            <a:r>
              <a:rPr lang="en-US" altLang="ja-JP" sz="1600" b="0" dirty="0" err="1">
                <a:latin typeface="Arial"/>
              </a:rPr>
              <a:t>λ</a:t>
            </a:r>
            <a:r>
              <a:rPr lang="en-US" altLang="ja-JP" sz="1600" b="0" baseline="-25000" dirty="0" err="1">
                <a:latin typeface="Arial"/>
              </a:rPr>
              <a:t>min</a:t>
            </a:r>
            <a:r>
              <a:rPr lang="en-US" altLang="ja-JP" sz="1600" b="0" dirty="0">
                <a:latin typeface="Arial"/>
              </a:rPr>
              <a:t>)</a:t>
            </a:r>
            <a:r>
              <a:rPr lang="en-US" sz="1600" b="0" dirty="0">
                <a:cs typeface="+mn-cs"/>
              </a:rPr>
              <a:t> </a:t>
            </a:r>
            <a:r>
              <a:rPr lang="en-US" b="0" dirty="0">
                <a:cs typeface="+mn-cs"/>
              </a:rPr>
              <a:t>, </a:t>
            </a:r>
            <a:r>
              <a:rPr lang="en-US" sz="2000" b="0" dirty="0">
                <a:cs typeface="+mn-cs"/>
              </a:rPr>
              <a:t>which depends </a:t>
            </a:r>
          </a:p>
          <a:p>
            <a:pPr algn="l">
              <a:spcBef>
                <a:spcPct val="0"/>
              </a:spcBef>
              <a:defRPr/>
            </a:pPr>
            <a:r>
              <a:rPr lang="en-US" sz="2000" b="0" dirty="0">
                <a:cs typeface="+mn-cs"/>
              </a:rPr>
              <a:t>  on </a:t>
            </a:r>
            <a:r>
              <a:rPr lang="en-US" sz="2000" b="0" u="sng" dirty="0">
                <a:cs typeface="+mn-cs"/>
              </a:rPr>
              <a:t>transmission</a:t>
            </a:r>
            <a:r>
              <a:rPr lang="en-US" sz="2000" b="0" dirty="0">
                <a:cs typeface="+mn-cs"/>
              </a:rPr>
              <a:t> room, i.e. G1 &amp; G2, which themselves are time-varying! </a:t>
            </a:r>
          </a:p>
        </p:txBody>
      </p:sp>
      <p:grpSp>
        <p:nvGrpSpPr>
          <p:cNvPr id="38916" name="Group 11"/>
          <p:cNvGrpSpPr>
            <a:grpSpLocks/>
          </p:cNvGrpSpPr>
          <p:nvPr/>
        </p:nvGrpSpPr>
        <p:grpSpPr bwMode="auto">
          <a:xfrm>
            <a:off x="323850" y="1112838"/>
            <a:ext cx="8820150" cy="3181350"/>
            <a:chOff x="2818" y="655"/>
            <a:chExt cx="5556" cy="2004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3264" y="1920"/>
            <a:ext cx="2089" cy="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58310" imgH="482391" progId="Equation.3">
                    <p:embed/>
                  </p:oleObj>
                </mc:Choice>
                <mc:Fallback>
                  <p:oleObj name="Equation" r:id="rId3" imgW="1358310" imgH="482391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20"/>
                          <a:ext cx="2089" cy="739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8"/>
            <p:cNvGraphicFramePr>
              <a:graphicFrameLocks noChangeAspect="1"/>
            </p:cNvGraphicFramePr>
            <p:nvPr/>
          </p:nvGraphicFramePr>
          <p:xfrm>
            <a:off x="3648" y="1632"/>
            <a:ext cx="51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31613" imgH="203112" progId="Equation.3">
                    <p:embed/>
                  </p:oleObj>
                </mc:Choice>
                <mc:Fallback>
                  <p:oleObj name="Equation" r:id="rId5" imgW="431613" imgH="203112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632"/>
                          <a:ext cx="510" cy="23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7385" name="Text Box 9"/>
            <p:cNvSpPr txBox="1">
              <a:spLocks noChangeArrowheads="1"/>
            </p:cNvSpPr>
            <p:nvPr/>
          </p:nvSpPr>
          <p:spPr bwMode="auto">
            <a:xfrm>
              <a:off x="2818" y="655"/>
              <a:ext cx="5556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algn="l">
                <a:defRPr/>
              </a:pPr>
              <a:r>
                <a:rPr lang="en-US" sz="2800" b="0" u="sng" dirty="0">
                  <a:cs typeface="+mn-cs"/>
                </a:rPr>
                <a:t>Stereo-AEC Conditioning Problem</a:t>
              </a:r>
              <a:r>
                <a:rPr lang="en-US" sz="2800" b="0" dirty="0">
                  <a:cs typeface="+mn-cs"/>
                </a:rPr>
                <a:t>: </a:t>
              </a:r>
            </a:p>
            <a:p>
              <a:pPr algn="l">
                <a:spcBef>
                  <a:spcPts val="1680"/>
                </a:spcBef>
                <a:defRPr/>
              </a:pPr>
              <a:r>
                <a:rPr lang="en-US" sz="2000" b="0" dirty="0">
                  <a:cs typeface="+mn-cs"/>
                </a:rPr>
                <a:t>Consider transmission room </a:t>
              </a:r>
            </a:p>
            <a:p>
              <a:pPr algn="l">
                <a:defRPr/>
              </a:pPr>
              <a:r>
                <a:rPr lang="en-US" sz="2000" b="0" dirty="0">
                  <a:cs typeface="+mn-cs"/>
                </a:rPr>
                <a:t>impulse responses G1,G2 (length Q)</a:t>
              </a:r>
              <a:endParaRPr lang="en-US" b="0" dirty="0">
                <a:cs typeface="+mn-cs"/>
              </a:endParaRPr>
            </a:p>
          </p:txBody>
        </p:sp>
        <p:sp>
          <p:nvSpPr>
            <p:cNvPr id="357386" name="Text Box 10"/>
            <p:cNvSpPr txBox="1">
              <a:spLocks noChangeArrowheads="1"/>
            </p:cNvSpPr>
            <p:nvPr/>
          </p:nvSpPr>
          <p:spPr bwMode="auto">
            <a:xfrm>
              <a:off x="2946" y="1615"/>
              <a:ext cx="17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 dirty="0">
                  <a:cs typeface="+mn-cs"/>
                </a:rPr>
                <a:t>Assume              then : </a:t>
              </a:r>
            </a:p>
          </p:txBody>
        </p:sp>
      </p:grpSp>
      <p:sp>
        <p:nvSpPr>
          <p:cNvPr id="38917" name="TextBox 1"/>
          <p:cNvSpPr txBox="1">
            <a:spLocks noChangeArrowheads="1"/>
          </p:cNvSpPr>
          <p:nvPr/>
        </p:nvSpPr>
        <p:spPr bwMode="auto">
          <a:xfrm rot="16200000">
            <a:off x="305966" y="359057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explain!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en-US" dirty="0">
              <a:cs typeface="+mj-cs"/>
            </a:endParaRP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685800" y="1446213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b="0">
                <a:cs typeface="+mn-cs"/>
              </a:rPr>
              <a:t>In practice :</a:t>
            </a:r>
          </a:p>
        </p:txBody>
      </p:sp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2514600" y="1447800"/>
          <a:ext cx="990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203112" progId="Equation.3">
                  <p:embed/>
                </p:oleObj>
              </mc:Choice>
              <mc:Fallback>
                <p:oleObj name="Equation" r:id="rId2" imgW="431613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990600" cy="463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5"/>
          <p:cNvGraphicFramePr>
            <a:graphicFrameLocks noChangeAspect="1"/>
          </p:cNvGraphicFramePr>
          <p:nvPr/>
        </p:nvGraphicFramePr>
        <p:xfrm>
          <a:off x="2381250" y="2187575"/>
          <a:ext cx="4913313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6868" imgH="482391" progId="Equation.3">
                  <p:embed/>
                </p:oleObj>
              </mc:Choice>
              <mc:Fallback>
                <p:oleObj name="Equation" r:id="rId4" imgW="1916868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87575"/>
                        <a:ext cx="4913313" cy="1231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Text Box 6"/>
          <p:cNvSpPr txBox="1">
            <a:spLocks noChangeArrowheads="1"/>
          </p:cNvSpPr>
          <p:nvPr/>
        </p:nvSpPr>
        <p:spPr bwMode="auto">
          <a:xfrm>
            <a:off x="611188" y="3716338"/>
            <a:ext cx="75403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b="0" dirty="0">
                <a:cs typeface="+mn-cs"/>
              </a:rPr>
              <a:t>So that correlation matrix will be (only) ill-conditioned </a:t>
            </a:r>
          </a:p>
          <a:p>
            <a:pPr algn="l">
              <a:spcBef>
                <a:spcPct val="0"/>
              </a:spcBef>
              <a:defRPr/>
            </a:pPr>
            <a:r>
              <a:rPr lang="en-US" b="0" dirty="0">
                <a:cs typeface="+mn-cs"/>
              </a:rPr>
              <a:t>  (instead of rank-deficient)</a:t>
            </a:r>
          </a:p>
          <a:p>
            <a:pPr algn="l">
              <a:spcBef>
                <a:spcPct val="0"/>
              </a:spcBef>
              <a:defRPr/>
            </a:pPr>
            <a:endParaRPr lang="en-US" b="0" dirty="0">
              <a:cs typeface="+mn-cs"/>
            </a:endParaRPr>
          </a:p>
          <a:p>
            <a:pPr algn="l">
              <a:spcBef>
                <a:spcPct val="0"/>
              </a:spcBef>
              <a:defRPr/>
            </a:pPr>
            <a:r>
              <a:rPr lang="en-US" b="0" dirty="0">
                <a:cs typeface="+mn-cs"/>
              </a:rPr>
              <a:t>…which however is still bad news</a:t>
            </a:r>
            <a:endParaRPr lang="en-US" b="0" dirty="0">
              <a:latin typeface="Times New Roman" charset="0"/>
              <a:cs typeface="+mn-cs"/>
            </a:endParaRPr>
          </a:p>
        </p:txBody>
      </p:sp>
      <p:sp>
        <p:nvSpPr>
          <p:cNvPr id="358407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b="0">
                <a:cs typeface="+mn-cs"/>
              </a:rPr>
              <a:t>Hence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en-US" dirty="0">
              <a:cs typeface="+mj-cs"/>
            </a:endParaRP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95288" y="1568450"/>
            <a:ext cx="8340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  <a:buFontTx/>
              <a:buChar char="-"/>
              <a:defRPr/>
            </a:pPr>
            <a:r>
              <a:rPr lang="en-US" b="0" u="sng" dirty="0">
                <a:cs typeface="+mn-cs"/>
              </a:rPr>
              <a:t>Reduce correlation</a:t>
            </a:r>
            <a:r>
              <a:rPr lang="en-US" b="0" dirty="0">
                <a:cs typeface="+mn-cs"/>
              </a:rPr>
              <a:t> between the loudspeaker signals by…</a:t>
            </a:r>
          </a:p>
          <a:p>
            <a:pPr lvl="1" algn="l">
              <a:spcBef>
                <a:spcPts val="18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Complementary comb filters</a:t>
            </a:r>
          </a:p>
          <a:p>
            <a:pPr lvl="1" algn="l">
              <a:spcBef>
                <a:spcPts val="6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White noise insertion</a:t>
            </a:r>
          </a:p>
          <a:p>
            <a:pPr lvl="1" algn="l">
              <a:spcBef>
                <a:spcPts val="6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Colored </a:t>
            </a:r>
            <a:r>
              <a:rPr lang="en-US" sz="1800" b="0" dirty="0">
                <a:cs typeface="+mn-cs"/>
              </a:rPr>
              <a:t>(masked) </a:t>
            </a:r>
            <a:r>
              <a:rPr lang="en-US" b="0" dirty="0">
                <a:cs typeface="+mn-cs"/>
              </a:rPr>
              <a:t>noise insertion </a:t>
            </a:r>
            <a:r>
              <a:rPr lang="en-US" sz="1800" b="0" dirty="0">
                <a:cs typeface="+mn-cs"/>
              </a:rPr>
              <a:t>(p27)</a:t>
            </a:r>
            <a:endParaRPr lang="en-US" b="0" dirty="0">
              <a:cs typeface="+mn-cs"/>
            </a:endParaRPr>
          </a:p>
          <a:p>
            <a:pPr lvl="1" algn="l">
              <a:spcBef>
                <a:spcPts val="6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Non-linear processing </a:t>
            </a:r>
            <a:r>
              <a:rPr lang="en-US" sz="1800" b="0" dirty="0">
                <a:cs typeface="+mn-cs"/>
              </a:rPr>
              <a:t>(p28)</a:t>
            </a:r>
            <a:endParaRPr lang="en-US" b="0" dirty="0">
              <a:cs typeface="+mn-cs"/>
            </a:endParaRP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58775" y="4005263"/>
            <a:ext cx="5519738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en-US" b="0" dirty="0">
                <a:cs typeface="+mn-cs"/>
              </a:rPr>
              <a:t>     Disadvantages :</a:t>
            </a:r>
          </a:p>
          <a:p>
            <a:pPr lvl="1" algn="l">
              <a:spcBef>
                <a:spcPts val="6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Signal distortion</a:t>
            </a:r>
          </a:p>
          <a:p>
            <a:pPr lvl="1" algn="l">
              <a:spcBef>
                <a:spcPts val="600"/>
              </a:spcBef>
              <a:buFontTx/>
              <a:buChar char="•"/>
              <a:defRPr/>
            </a:pPr>
            <a:r>
              <a:rPr lang="en-US" b="0" dirty="0">
                <a:cs typeface="+mn-cs"/>
              </a:rPr>
              <a:t> Stereo perception may be affected</a:t>
            </a:r>
          </a:p>
        </p:txBody>
      </p:sp>
      <p:sp>
        <p:nvSpPr>
          <p:cNvPr id="359429" name="Text Box 5"/>
          <p:cNvSpPr txBox="1">
            <a:spLocks noChangeArrowheads="1"/>
          </p:cNvSpPr>
          <p:nvPr/>
        </p:nvSpPr>
        <p:spPr bwMode="auto">
          <a:xfrm>
            <a:off x="503238" y="5334000"/>
            <a:ext cx="803751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 dirty="0">
                <a:solidFill>
                  <a:srgbClr val="FFFFFF"/>
                </a:solidFill>
                <a:cs typeface="+mn-cs"/>
              </a:rPr>
              <a:t>-  </a:t>
            </a:r>
            <a:r>
              <a:rPr lang="fr-BE" b="0" u="sng" dirty="0">
                <a:cs typeface="+mn-cs"/>
              </a:rPr>
              <a:t>In addition</a:t>
            </a:r>
            <a:r>
              <a:rPr lang="fr-BE" b="0" dirty="0">
                <a:cs typeface="+mn-cs"/>
              </a:rPr>
              <a:t> : use algorithms that are less sensitive to the </a:t>
            </a:r>
          </a:p>
          <a:p>
            <a:pPr algn="l">
              <a:spcBef>
                <a:spcPts val="600"/>
              </a:spcBef>
              <a:defRPr/>
            </a:pPr>
            <a:r>
              <a:rPr lang="fr-BE" b="0" dirty="0">
                <a:cs typeface="+mn-cs"/>
              </a:rPr>
              <a:t>   condition number than NLMS, e.g. RLS, ...</a:t>
            </a:r>
            <a:endParaRPr lang="nl-NL" b="0" dirty="0">
              <a:cs typeface="+mn-cs"/>
            </a:endParaRPr>
          </a:p>
        </p:txBody>
      </p:sp>
      <p:pic>
        <p:nvPicPr>
          <p:cNvPr id="40965" name="Picture 3" descr="QUASI_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82800"/>
            <a:ext cx="28813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1"/>
          <p:cNvSpPr>
            <a:spLocks noChangeArrowheads="1"/>
          </p:cNvSpPr>
          <p:nvPr/>
        </p:nvSpPr>
        <p:spPr bwMode="auto">
          <a:xfrm>
            <a:off x="6048375" y="3846513"/>
            <a:ext cx="2852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fr-BE" sz="1600" b="0"/>
              <a:t>Comb-1 for x1, comb-2 for x2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211138" y="1089025"/>
            <a:ext cx="3316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/>
              <a:t>Stereo-AEC Fixes: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en-US" sz="2800" dirty="0">
              <a:cs typeface="+mj-cs"/>
            </a:endParaRPr>
          </a:p>
        </p:txBody>
      </p:sp>
      <p:pic>
        <p:nvPicPr>
          <p:cNvPr id="41986" name="Picture 3" descr="psychoacous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143000"/>
            <a:ext cx="3733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685800" y="3657600"/>
            <a:ext cx="7629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>
                <a:cs typeface="+mn-cs"/>
              </a:rPr>
              <a:t>Remove all signal content below the masking threshold</a:t>
            </a:r>
          </a:p>
          <a:p>
            <a:pPr algn="l">
              <a:spcBef>
                <a:spcPct val="0"/>
              </a:spcBef>
              <a:defRPr/>
            </a:pPr>
            <a:r>
              <a:rPr lang="fr-BE" b="0">
                <a:cs typeface="+mn-cs"/>
              </a:rPr>
              <a:t>Fill with noise (both channels independently)</a:t>
            </a:r>
          </a:p>
        </p:txBody>
      </p:sp>
      <p:sp>
        <p:nvSpPr>
          <p:cNvPr id="41988" name="AutoShape 5"/>
          <p:cNvSpPr>
            <a:spLocks noChangeArrowheads="1"/>
          </p:cNvSpPr>
          <p:nvPr/>
        </p:nvSpPr>
        <p:spPr bwMode="auto">
          <a:xfrm>
            <a:off x="838200" y="45720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1447800" y="4495800"/>
            <a:ext cx="6461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>
                <a:cs typeface="+mn-cs"/>
              </a:rPr>
              <a:t>Correlation between input channels decreases</a:t>
            </a:r>
            <a:endParaRPr lang="nl-NL" b="0">
              <a:cs typeface="+mn-cs"/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700088" y="4970463"/>
            <a:ext cx="44942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/>
              <a:buChar char="•"/>
              <a:defRPr/>
            </a:pPr>
            <a:r>
              <a:rPr lang="fr-BE" b="0" dirty="0">
                <a:cs typeface="+mn-cs"/>
              </a:rPr>
              <a:t>Poor performance for speech</a:t>
            </a:r>
          </a:p>
          <a:p>
            <a:pPr marL="342900" indent="-342900" algn="l">
              <a:spcBef>
                <a:spcPct val="0"/>
              </a:spcBef>
              <a:buFont typeface="Arial"/>
              <a:buChar char="•"/>
              <a:defRPr/>
            </a:pPr>
            <a:r>
              <a:rPr lang="fr-BE" b="0" dirty="0">
                <a:cs typeface="+mn-cs"/>
              </a:rPr>
              <a:t>Good performance for </a:t>
            </a:r>
            <a:r>
              <a:rPr lang="fr-BE" b="0" u="sng" dirty="0">
                <a:cs typeface="+mn-cs"/>
              </a:rPr>
              <a:t>music</a:t>
            </a:r>
          </a:p>
          <a:p>
            <a:pPr marL="342900" indent="-342900" algn="l">
              <a:spcBef>
                <a:spcPct val="0"/>
              </a:spcBef>
              <a:buFont typeface="Arial"/>
              <a:buChar char="•"/>
              <a:defRPr/>
            </a:pPr>
            <a:r>
              <a:rPr lang="fr-BE" b="0" dirty="0">
                <a:cs typeface="+mn-cs"/>
              </a:rPr>
              <a:t>Computationally intensive</a:t>
            </a:r>
            <a:endParaRPr lang="nl-NL" b="0" dirty="0">
              <a:cs typeface="+mn-cs"/>
            </a:endParaRPr>
          </a:p>
        </p:txBody>
      </p:sp>
      <p:sp>
        <p:nvSpPr>
          <p:cNvPr id="41991" name="TextBox 7"/>
          <p:cNvSpPr txBox="1">
            <a:spLocks noChangeArrowheads="1"/>
          </p:cNvSpPr>
          <p:nvPr/>
        </p:nvSpPr>
        <p:spPr bwMode="auto">
          <a:xfrm>
            <a:off x="215900" y="1089025"/>
            <a:ext cx="33321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Stereo-AEC Fixes:</a:t>
            </a:r>
          </a:p>
          <a:p>
            <a:pPr algn="l"/>
            <a:r>
              <a:rPr lang="en-US" b="0"/>
              <a:t>Colored noise insertion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Stereo-AEC</a:t>
            </a:r>
            <a:endParaRPr lang="nl-NL" sz="2800" dirty="0">
              <a:cs typeface="+mj-cs"/>
            </a:endParaRP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232025" y="2125663"/>
          <a:ext cx="4410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241300" progId="Equation.3">
                  <p:embed/>
                </p:oleObj>
              </mc:Choice>
              <mc:Fallback>
                <p:oleObj name="Equation" r:id="rId2" imgW="20828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125663"/>
                        <a:ext cx="4410075" cy="5111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1524000" y="2709863"/>
            <a:ext cx="387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 dirty="0">
                <a:cs typeface="+mn-cs"/>
              </a:rPr>
              <a:t>is often a half wave rectifier</a:t>
            </a:r>
            <a:endParaRPr lang="nl-NL" b="0" dirty="0">
              <a:latin typeface="Times New Roman" charset="0"/>
              <a:cs typeface="+mn-cs"/>
            </a:endParaRPr>
          </a:p>
        </p:txBody>
      </p:sp>
      <p:graphicFrame>
        <p:nvGraphicFramePr>
          <p:cNvPr id="43012" name="Object 5"/>
          <p:cNvGraphicFramePr>
            <a:graphicFrameLocks noChangeAspect="1"/>
          </p:cNvGraphicFramePr>
          <p:nvPr/>
        </p:nvGraphicFramePr>
        <p:xfrm>
          <a:off x="812800" y="2698750"/>
          <a:ext cx="7254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28501" progId="Equation.3">
                  <p:embed/>
                </p:oleObj>
              </mc:Choice>
              <mc:Fallback>
                <p:oleObj name="Equation" r:id="rId4" imgW="342751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698750"/>
                        <a:ext cx="725488" cy="484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3844925" y="3262313"/>
          <a:ext cx="1590675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837836" progId="Equation.3">
                  <p:embed/>
                </p:oleObj>
              </mc:Choice>
              <mc:Fallback>
                <p:oleObj name="Equation" r:id="rId6" imgW="812447" imgH="83783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3262313"/>
                        <a:ext cx="1590675" cy="1643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7"/>
          <p:cNvGraphicFramePr>
            <a:graphicFrameLocks noChangeAspect="1"/>
          </p:cNvGraphicFramePr>
          <p:nvPr/>
        </p:nvGraphicFramePr>
        <p:xfrm>
          <a:off x="766763" y="5083175"/>
          <a:ext cx="10207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181" imgH="177646" progId="Equation.3">
                  <p:embed/>
                </p:oleObj>
              </mc:Choice>
              <mc:Fallback>
                <p:oleObj name="Equation" r:id="rId8" imgW="482181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5083175"/>
                        <a:ext cx="1020762" cy="376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1905000" y="5027613"/>
            <a:ext cx="654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>
                <a:cs typeface="+mn-cs"/>
              </a:rPr>
              <a:t>is necessary for good performance, but audible</a:t>
            </a:r>
            <a:endParaRPr lang="nl-NL" b="0">
              <a:latin typeface="Times New Roman" charset="0"/>
              <a:cs typeface="+mn-cs"/>
            </a:endParaRP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692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fr-BE" b="0">
                <a:cs typeface="+mn-cs"/>
              </a:rPr>
              <a:t>Good results for </a:t>
            </a:r>
            <a:r>
              <a:rPr lang="fr-BE" b="0" u="sng">
                <a:cs typeface="+mn-cs"/>
              </a:rPr>
              <a:t>speech</a:t>
            </a:r>
            <a:r>
              <a:rPr lang="fr-BE" b="0">
                <a:cs typeface="+mn-cs"/>
              </a:rPr>
              <a:t>, audible artifacts in music</a:t>
            </a:r>
            <a:endParaRPr lang="nl-NL" b="0">
              <a:latin typeface="Times New Roman" charset="0"/>
              <a:cs typeface="+mn-cs"/>
            </a:endParaRP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4572000" y="233521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018" name="Group 11"/>
          <p:cNvGrpSpPr>
            <a:grpSpLocks/>
          </p:cNvGrpSpPr>
          <p:nvPr/>
        </p:nvGrpSpPr>
        <p:grpSpPr bwMode="auto">
          <a:xfrm>
            <a:off x="6264275" y="2727325"/>
            <a:ext cx="1371600" cy="1066800"/>
            <a:chOff x="4128" y="1872"/>
            <a:chExt cx="864" cy="672"/>
          </a:xfrm>
        </p:grpSpPr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>
              <a:off x="4128" y="2304"/>
              <a:ext cx="864" cy="0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3533" name="Line 13"/>
            <p:cNvSpPr>
              <a:spLocks noChangeShapeType="1"/>
            </p:cNvSpPr>
            <p:nvPr/>
          </p:nvSpPr>
          <p:spPr bwMode="auto">
            <a:xfrm flipV="1">
              <a:off x="4560" y="1872"/>
              <a:ext cx="0" cy="672"/>
            </a:xfrm>
            <a:prstGeom prst="line">
              <a:avLst/>
            </a:prstGeom>
            <a:noFill/>
            <a:ln w="12700">
              <a:solidFill>
                <a:srgbClr val="FFFF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>
              <a:off x="4272" y="2304"/>
              <a:ext cx="288" cy="0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 flipV="1">
              <a:off x="4560" y="2160"/>
              <a:ext cx="192" cy="144"/>
            </a:xfrm>
            <a:prstGeom prst="line">
              <a:avLst/>
            </a:prstGeom>
            <a:noFill/>
            <a:ln w="57150">
              <a:solidFill>
                <a:srgbClr val="FFFF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3536" name="Line 16"/>
          <p:cNvSpPr>
            <a:spLocks noChangeShapeType="1"/>
          </p:cNvSpPr>
          <p:nvPr/>
        </p:nvSpPr>
        <p:spPr bwMode="auto">
          <a:xfrm>
            <a:off x="6264275" y="4632325"/>
            <a:ext cx="13716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3537" name="Line 17"/>
          <p:cNvSpPr>
            <a:spLocks noChangeShapeType="1"/>
          </p:cNvSpPr>
          <p:nvPr/>
        </p:nvSpPr>
        <p:spPr bwMode="auto">
          <a:xfrm flipV="1">
            <a:off x="6950075" y="3946525"/>
            <a:ext cx="0" cy="10668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>
            <a:off x="6950075" y="4632325"/>
            <a:ext cx="457200" cy="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3539" name="Line 19"/>
          <p:cNvSpPr>
            <a:spLocks noChangeShapeType="1"/>
          </p:cNvSpPr>
          <p:nvPr/>
        </p:nvSpPr>
        <p:spPr bwMode="auto">
          <a:xfrm flipV="1">
            <a:off x="6645275" y="4632325"/>
            <a:ext cx="304800" cy="2286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3" name="TextBox 19"/>
          <p:cNvSpPr txBox="1">
            <a:spLocks noChangeArrowheads="1"/>
          </p:cNvSpPr>
          <p:nvPr/>
        </p:nvSpPr>
        <p:spPr bwMode="auto">
          <a:xfrm>
            <a:off x="215900" y="1089025"/>
            <a:ext cx="333216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/>
              <a:t>Stereo-AEC Fixes:</a:t>
            </a:r>
          </a:p>
          <a:p>
            <a:pPr algn="l"/>
            <a:r>
              <a:rPr lang="en-US" b="0"/>
              <a:t>Non-linear processsing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7" descr="yellow"/>
          <p:cNvPicPr>
            <a:picLocks noChangeAspect="1" noChangeArrowheads="1"/>
          </p:cNvPicPr>
          <p:nvPr/>
        </p:nvPicPr>
        <p:blipFill>
          <a:blip r:embed="rId2">
            <a:alphaModFix amt="34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349408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175"/>
            <a:ext cx="8731250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defRPr/>
            </a:pPr>
            <a:endParaRPr lang="en-US" dirty="0">
              <a:solidFill>
                <a:srgbClr val="FFFF99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solidFill>
                  <a:srgbClr val="081D58"/>
                </a:solidFill>
              </a:rPr>
              <a:t>Acoustic Echo Cancellation (</a:t>
            </a:r>
            <a:r>
              <a:rPr lang="en-US" dirty="0">
                <a:solidFill>
                  <a:srgbClr val="081D58"/>
                </a:solidFill>
                <a:cs typeface="+mn-cs"/>
              </a:rPr>
              <a:t>AEC)</a:t>
            </a:r>
            <a:endParaRPr lang="en-US" dirty="0">
              <a:solidFill>
                <a:srgbClr val="081D58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Intro/Acoustic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Adaptive filters for AEC</a:t>
            </a:r>
            <a:endParaRPr lang="en-US" sz="2400" b="0" dirty="0">
              <a:solidFill>
                <a:srgbClr val="081D58"/>
              </a:solidFill>
              <a:cs typeface="+mn-c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cs typeface="+mn-cs"/>
              </a:rPr>
              <a:t>Control Algorithm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cs typeface="+mn-cs"/>
              </a:rPr>
              <a:t>Stereo AEC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Acoustic Feedback Control (AFC)  </a:t>
            </a:r>
            <a:r>
              <a:rPr lang="en-US" sz="2400" b="0" dirty="0">
                <a:latin typeface="Arial" charset="0"/>
                <a:ea typeface="ＭＳ Ｐゴシック" charset="0"/>
              </a:rPr>
              <a:t>(*)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ea typeface="ＭＳ Ｐゴシック" charset="0"/>
              </a:rPr>
              <a:t>Intro/</a:t>
            </a:r>
            <a:r>
              <a:rPr lang="en-US" sz="2400" b="0" dirty="0" err="1">
                <a:ea typeface="ＭＳ Ｐゴシック" charset="0"/>
              </a:rPr>
              <a:t>Nyquist</a:t>
            </a:r>
            <a:r>
              <a:rPr lang="en-US" sz="2400" b="0" dirty="0">
                <a:ea typeface="ＭＳ Ｐゴシック" charset="0"/>
              </a:rPr>
              <a:t> Stability &amp; Maximum Stable Gain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ea typeface="ＭＳ Ｐゴシック" charset="0"/>
              </a:rPr>
              <a:t>AFC Methods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ea typeface="ＭＳ Ｐゴシック" charset="0"/>
              </a:rPr>
              <a:t>Notch-Filter-Based Howling Suppression (NHS)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ea typeface="ＭＳ Ｐゴシック" charset="0"/>
              </a:rPr>
              <a:t>Adaptive Feedback Cancellation (AFC)</a:t>
            </a:r>
            <a:endParaRPr lang="en-US" sz="1600" b="0" dirty="0">
              <a:ea typeface="ＭＳ Ｐゴシック" charset="0"/>
            </a:endParaRPr>
          </a:p>
          <a:p>
            <a:pPr marL="57150" indent="0">
              <a:spcBef>
                <a:spcPts val="1800"/>
              </a:spcBef>
              <a:buFontTx/>
              <a:buNone/>
              <a:defRPr/>
            </a:pPr>
            <a:r>
              <a:rPr lang="en-US" sz="1600" b="0" dirty="0">
                <a:latin typeface="Arial" charset="0"/>
                <a:ea typeface="ＭＳ Ｐゴシック" charset="0"/>
              </a:rPr>
              <a:t>(*) Reference:  T. van </a:t>
            </a:r>
            <a:r>
              <a:rPr lang="en-US" sz="1600" b="0" dirty="0" err="1">
                <a:latin typeface="Arial" charset="0"/>
                <a:ea typeface="ＭＳ Ｐゴシック" charset="0"/>
              </a:rPr>
              <a:t>Waterschoot</a:t>
            </a:r>
            <a:r>
              <a:rPr lang="en-US" sz="1600" b="0" dirty="0">
                <a:latin typeface="Arial" charset="0"/>
                <a:ea typeface="ＭＳ Ｐゴシック" charset="0"/>
              </a:rPr>
              <a:t> &amp; M. Moonen, “Fifty years of acoustic feedback control: state of the art and future challenges,”  </a:t>
            </a:r>
            <a:r>
              <a:rPr lang="en-US" sz="1600" b="0" i="1" dirty="0">
                <a:latin typeface="Arial" charset="0"/>
                <a:ea typeface="ＭＳ Ｐゴシック" charset="0"/>
              </a:rPr>
              <a:t>Proc. IEEE</a:t>
            </a:r>
            <a:r>
              <a:rPr lang="en-US" sz="1600" b="0" dirty="0">
                <a:latin typeface="Arial" charset="0"/>
                <a:ea typeface="ＭＳ Ｐゴシック" charset="0"/>
              </a:rPr>
              <a:t>, vol. 99, no. 2, 2011, pp. 288-327.</a:t>
            </a:r>
            <a:endParaRPr lang="en-US" sz="1600" i="1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skype_lady"/>
          <p:cNvPicPr>
            <a:picLocks noChangeAspect="1" noChangeArrowheads="1"/>
          </p:cNvPicPr>
          <p:nvPr/>
        </p:nvPicPr>
        <p:blipFill>
          <a:blip r:embed="rId2">
            <a:lum contrast="-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638"/>
            <a:ext cx="3181350" cy="3181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1052513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Acoustic Echo Cancellation (AEC)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Suppress echo..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To guarantee normal conversation conditions 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To prevent the closed-loop system from becoming unstable</a:t>
            </a:r>
          </a:p>
          <a:p>
            <a:pPr>
              <a:lnSpc>
                <a:spcPct val="85000"/>
              </a:lnSpc>
              <a:spcBef>
                <a:spcPts val="1776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Applications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Teleconferencing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Hands-free telephony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Handsets, ..</a:t>
            </a:r>
          </a:p>
        </p:txBody>
      </p:sp>
      <p:pic>
        <p:nvPicPr>
          <p:cNvPr id="17411" name="Picture 8" descr="aec_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766888"/>
            <a:ext cx="510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pic>
        <p:nvPicPr>
          <p:cNvPr id="17413" name="Picture 7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5408613"/>
            <a:ext cx="18716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rudebaguette.com/wp-content/uploads/2012/01/lalalalacanthear.jpg"/>
          <p:cNvPicPr>
            <a:picLocks noChangeAspect="1" noChangeArrowheads="1"/>
          </p:cNvPicPr>
          <p:nvPr/>
        </p:nvPicPr>
        <p:blipFill>
          <a:blip r:embed="rId2" cstate="print">
            <a:alphaModFix amt="35000"/>
          </a:blip>
          <a:srcRect/>
          <a:stretch>
            <a:fillRect/>
          </a:stretch>
        </p:blipFill>
        <p:spPr bwMode="auto">
          <a:xfrm>
            <a:off x="3552329" y="4977172"/>
            <a:ext cx="1487723" cy="1167370"/>
          </a:xfrm>
          <a:prstGeom prst="rect">
            <a:avLst/>
          </a:prstGeom>
          <a:noFill/>
          <a:ln w="31680">
            <a:noFill/>
            <a:miter lim="800000"/>
            <a:headEnd/>
            <a:tailEnd/>
          </a:ln>
          <a:effectLst>
            <a:outerShdw blurRad="203200" dist="76200" dir="2940000" sx="103000" sy="103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558213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Acoustic Feedback Control (AFC)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</a:t>
            </a:r>
            <a:r>
              <a:rPr lang="en-US" sz="2400" b="0" dirty="0">
                <a:cs typeface="+mn-cs"/>
              </a:rPr>
              <a:t> Single channel AFC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      - One loudspeaker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      - One microphone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400" dirty="0"/>
              <a:t>   </a:t>
            </a:r>
            <a:r>
              <a:rPr lang="en-US" sz="2400" b="0" dirty="0"/>
              <a:t>Multi-channel AFC = ………..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400" b="0" dirty="0"/>
              <a:t> </a:t>
            </a:r>
            <a:r>
              <a:rPr lang="en-US" sz="1800" b="0" dirty="0"/>
              <a:t>        (not treated here)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   Applications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Hearing aids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/>
              <a:t>Sound reinforcement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916113"/>
            <a:ext cx="375126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005263"/>
            <a:ext cx="3743325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981075"/>
            <a:ext cx="8045450" cy="52927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“Desired” system transfer function:</a:t>
            </a: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Closed-loop system transfer function:</a:t>
            </a:r>
          </a:p>
          <a:p>
            <a:pPr>
              <a:defRPr/>
            </a:pPr>
            <a:endParaRPr lang="en-US" sz="3600" dirty="0">
              <a:latin typeface="Arial" charset="0"/>
              <a:ea typeface="ＭＳ Ｐゴシック" charset="0"/>
            </a:endParaRPr>
          </a:p>
          <a:p>
            <a:pPr lvl="1">
              <a:spcBef>
                <a:spcPts val="1725"/>
              </a:spcBef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Spectral coloration</a:t>
            </a:r>
          </a:p>
          <a:p>
            <a:pPr lvl="1"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Acoustic echoes</a:t>
            </a:r>
          </a:p>
          <a:p>
            <a:pPr lvl="1">
              <a:buFontTx/>
              <a:buChar char="–"/>
              <a:defRPr/>
            </a:pPr>
            <a:r>
              <a:rPr lang="en-US" u="sng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Risk of instability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Loop response:</a:t>
            </a:r>
          </a:p>
          <a:p>
            <a:pPr lvl="1"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Loop gain</a:t>
            </a:r>
          </a:p>
          <a:p>
            <a:pPr lvl="1">
              <a:buFontTx/>
              <a:buChar char="–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Loop phase  	</a:t>
            </a:r>
            <a:endParaRPr lang="en-US" sz="2800" dirty="0">
              <a:latin typeface="Arial" charset="0"/>
              <a:ea typeface="ＭＳ Ｐゴシック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AFC Basics</a:t>
            </a:r>
          </a:p>
        </p:txBody>
      </p:sp>
      <p:pic>
        <p:nvPicPr>
          <p:cNvPr id="46083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41475"/>
            <a:ext cx="1901825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924175"/>
            <a:ext cx="3171825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418138"/>
            <a:ext cx="1647825" cy="27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5815013"/>
            <a:ext cx="1673225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84538"/>
            <a:ext cx="38941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www.rudebaguette.com/wp-content/uploads/2012/01/lalalalacanthear.jpg"/>
          <p:cNvPicPr>
            <a:picLocks noChangeAspect="1" noChangeArrowheads="1"/>
          </p:cNvPicPr>
          <p:nvPr/>
        </p:nvPicPr>
        <p:blipFill>
          <a:blip r:embed="rId11" cstate="print">
            <a:alphaModFix amt="35000"/>
          </a:blip>
          <a:srcRect/>
          <a:stretch>
            <a:fillRect/>
          </a:stretch>
        </p:blipFill>
        <p:spPr bwMode="auto">
          <a:xfrm>
            <a:off x="3408313" y="4077072"/>
            <a:ext cx="1487723" cy="1167370"/>
          </a:xfrm>
          <a:prstGeom prst="rect">
            <a:avLst/>
          </a:prstGeom>
          <a:noFill/>
          <a:ln w="31680">
            <a:noFill/>
            <a:miter lim="800000"/>
            <a:headEnd/>
            <a:tailEnd/>
          </a:ln>
          <a:effectLst>
            <a:outerShdw blurRad="203200" dist="76200" dir="2940000" sx="103000" sy="103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inhoud 2"/>
          <p:cNvSpPr>
            <a:spLocks noGrp="1"/>
          </p:cNvSpPr>
          <p:nvPr>
            <p:ph idx="1"/>
          </p:nvPr>
        </p:nvSpPr>
        <p:spPr>
          <a:xfrm>
            <a:off x="539750" y="1304925"/>
            <a:ext cx="8334375" cy="5184775"/>
          </a:xfrm>
        </p:spPr>
        <p:txBody>
          <a:bodyPr/>
          <a:lstStyle/>
          <a:p>
            <a:pPr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Nyquist stability criterion:</a:t>
            </a:r>
          </a:p>
          <a:p>
            <a:pPr lvl="1"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If there exists a radial frequency </a:t>
            </a:r>
            <a:r>
              <a:rPr lang="en-US" i="1">
                <a:latin typeface="Arial" charset="0"/>
                <a:ea typeface="ＭＳ Ｐゴシック" charset="0"/>
              </a:rPr>
              <a:t>ω</a:t>
            </a:r>
            <a:r>
              <a:rPr lang="en-US">
                <a:latin typeface="Arial" charset="0"/>
                <a:ea typeface="ＭＳ Ｐゴシック" charset="0"/>
              </a:rPr>
              <a:t> for which</a:t>
            </a:r>
          </a:p>
          <a:p>
            <a:pPr lvl="1">
              <a:buFontTx/>
              <a:buChar char="–"/>
              <a:defRPr/>
            </a:pPr>
            <a:endParaRPr lang="en-US">
              <a:latin typeface="Arial" charset="0"/>
              <a:ea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>
                <a:latin typeface="Arial" charset="0"/>
                <a:ea typeface="ＭＳ Ｐゴシック" charset="0"/>
              </a:rPr>
              <a:t>	</a:t>
            </a:r>
          </a:p>
          <a:p>
            <a:pPr lvl="1">
              <a:spcBef>
                <a:spcPts val="1725"/>
              </a:spcBef>
              <a:buFontTx/>
              <a:buNone/>
              <a:defRPr/>
            </a:pPr>
            <a:r>
              <a:rPr lang="en-US">
                <a:latin typeface="Arial" charset="0"/>
                <a:ea typeface="ＭＳ Ｐゴシック" charset="0"/>
              </a:rPr>
              <a:t>	then the closed-loop system is </a:t>
            </a:r>
            <a:r>
              <a:rPr lang="en-US" b="1" u="sng">
                <a:latin typeface="Arial" charset="0"/>
                <a:ea typeface="ＭＳ Ｐゴシック" charset="0"/>
              </a:rPr>
              <a:t>unstable</a:t>
            </a:r>
          </a:p>
          <a:p>
            <a:pPr lvl="1"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If the unstable system is excited at the critical frequency </a:t>
            </a:r>
            <a:r>
              <a:rPr lang="en-US" i="1">
                <a:latin typeface="Arial" charset="0"/>
                <a:ea typeface="ＭＳ Ｐゴシック" charset="0"/>
              </a:rPr>
              <a:t>ω</a:t>
            </a:r>
            <a:r>
              <a:rPr lang="en-US">
                <a:latin typeface="Arial" charset="0"/>
                <a:ea typeface="ＭＳ Ｐゴシック" charset="0"/>
              </a:rPr>
              <a:t>, then an oscillation at this frequency will occur </a:t>
            </a:r>
            <a:r>
              <a:rPr lang="en-US" b="1">
                <a:latin typeface="Arial" charset="0"/>
                <a:ea typeface="ＭＳ Ｐゴシック" charset="0"/>
              </a:rPr>
              <a:t>= </a:t>
            </a:r>
            <a:r>
              <a:rPr lang="en-US" b="1" u="sng">
                <a:latin typeface="Arial" charset="0"/>
                <a:ea typeface="ＭＳ Ｐゴシック" charset="0"/>
              </a:rPr>
              <a:t>howling</a:t>
            </a:r>
          </a:p>
          <a:p>
            <a:pPr>
              <a:defRPr/>
            </a:pPr>
            <a:r>
              <a:rPr lang="en-US" sz="2400">
                <a:latin typeface="Arial" charset="0"/>
                <a:ea typeface="ＭＳ Ｐゴシック" charset="0"/>
              </a:rPr>
              <a:t>Maximum stable gain (MSG):</a:t>
            </a:r>
          </a:p>
          <a:p>
            <a:pPr lvl="1"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Maximum forward path gain before instability</a:t>
            </a:r>
          </a:p>
          <a:p>
            <a:pPr lvl="1">
              <a:lnSpc>
                <a:spcPts val="3300"/>
              </a:lnSpc>
              <a:buFontTx/>
              <a:buChar char="–"/>
              <a:defRPr/>
            </a:pPr>
            <a:endParaRPr lang="en-US" sz="280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endParaRPr lang="en-US" sz="2400">
              <a:latin typeface="Arial" charset="0"/>
              <a:ea typeface="ＭＳ Ｐゴシック" charset="0"/>
            </a:endParaRPr>
          </a:p>
          <a:p>
            <a:pPr lvl="1">
              <a:spcBef>
                <a:spcPts val="1125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Desirable gain margin 2-3 dB </a:t>
            </a:r>
            <a:r>
              <a:rPr lang="en-US" sz="1200">
                <a:latin typeface="Arial" charset="0"/>
                <a:ea typeface="ＭＳ Ｐゴシック" charset="0"/>
              </a:rPr>
              <a:t>(= MSG – actual forward path gain)</a:t>
            </a:r>
          </a:p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ea typeface="ＭＳ Ｐゴシック" charset="0"/>
              </a:rPr>
              <a:t>AFC Basics</a:t>
            </a:r>
          </a:p>
        </p:txBody>
      </p:sp>
      <p:pic>
        <p:nvPicPr>
          <p:cNvPr id="47107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38350"/>
            <a:ext cx="5075238" cy="63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57750"/>
            <a:ext cx="5308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39"/>
          <p:cNvSpPr txBox="1">
            <a:spLocks noChangeArrowheads="1"/>
          </p:cNvSpPr>
          <p:nvPr/>
        </p:nvSpPr>
        <p:spPr bwMode="auto">
          <a:xfrm>
            <a:off x="6870700" y="4833938"/>
            <a:ext cx="29225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/>
              <a:t>if </a:t>
            </a:r>
            <a:r>
              <a:rPr lang="en-US" sz="1600" i="1"/>
              <a:t>G</a:t>
            </a:r>
            <a:r>
              <a:rPr lang="en-US" sz="1600"/>
              <a:t> has flat response</a:t>
            </a:r>
          </a:p>
          <a:p>
            <a:pPr algn="l"/>
            <a:endParaRPr lang="en-US" sz="1600"/>
          </a:p>
          <a:p>
            <a:pPr algn="l"/>
            <a:r>
              <a:rPr lang="en-US" sz="1600"/>
              <a:t>[Schroeder, 1964]</a:t>
            </a:r>
            <a:endParaRPr lang="nl-NL" sz="1600"/>
          </a:p>
        </p:txBody>
      </p:sp>
      <p:sp>
        <p:nvSpPr>
          <p:cNvPr id="3" name="Oval 2"/>
          <p:cNvSpPr/>
          <p:nvPr/>
        </p:nvSpPr>
        <p:spPr>
          <a:xfrm>
            <a:off x="4419600" y="5105400"/>
            <a:ext cx="762000" cy="336550"/>
          </a:xfrm>
          <a:prstGeom prst="ellipse">
            <a:avLst/>
          </a:prstGeom>
          <a:solidFill>
            <a:srgbClr val="116E8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Curved Left Arrow 3"/>
          <p:cNvSpPr/>
          <p:nvPr/>
        </p:nvSpPr>
        <p:spPr>
          <a:xfrm flipV="1">
            <a:off x="5003800" y="2205038"/>
            <a:ext cx="1341438" cy="3209925"/>
          </a:xfrm>
          <a:prstGeom prst="curvedLeftArrow">
            <a:avLst/>
          </a:prstGeom>
          <a:solidFill>
            <a:srgbClr val="116E8A">
              <a:alpha val="2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112" name="TextBox 4"/>
          <p:cNvSpPr txBox="1">
            <a:spLocks noChangeArrowheads="1"/>
          </p:cNvSpPr>
          <p:nvPr/>
        </p:nvSpPr>
        <p:spPr bwMode="auto">
          <a:xfrm>
            <a:off x="7019925" y="5697538"/>
            <a:ext cx="122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/>
              <a:t>B=bandwidth</a:t>
            </a:r>
          </a:p>
        </p:txBody>
      </p:sp>
      <p:pic>
        <p:nvPicPr>
          <p:cNvPr id="10" name="Picture 8" descr="http://www.rudebaguette.com/wp-content/uploads/2012/01/lalalalacanthear.jpg"/>
          <p:cNvPicPr>
            <a:picLocks noChangeAspect="1" noChangeArrowheads="1"/>
          </p:cNvPicPr>
          <p:nvPr/>
        </p:nvPicPr>
        <p:blipFill>
          <a:blip r:embed="rId6" cstate="print">
            <a:alphaModFix amt="35000"/>
          </a:blip>
          <a:srcRect/>
          <a:stretch>
            <a:fillRect/>
          </a:stretch>
        </p:blipFill>
        <p:spPr bwMode="auto">
          <a:xfrm>
            <a:off x="7200292" y="3969060"/>
            <a:ext cx="1044116" cy="819285"/>
          </a:xfrm>
          <a:prstGeom prst="rect">
            <a:avLst/>
          </a:prstGeom>
          <a:noFill/>
          <a:ln w="31680">
            <a:noFill/>
            <a:miter lim="800000"/>
            <a:headEnd/>
            <a:tailEnd/>
          </a:ln>
          <a:effectLst>
            <a:outerShdw blurRad="203200" dist="76200" dir="2940000" sx="103000" sy="103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322388"/>
            <a:ext cx="8334375" cy="4697412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nl-BE" sz="2200">
                <a:solidFill>
                  <a:srgbClr val="FFFFFF"/>
                </a:solidFill>
                <a:latin typeface="Arial" charset="0"/>
                <a:ea typeface="ＭＳ Ｐゴシック" charset="0"/>
              </a:rPr>
              <a:t>Phase modulation (PM) methods </a:t>
            </a:r>
            <a:r>
              <a:rPr lang="nl-BE" sz="1600" b="0">
                <a:solidFill>
                  <a:srgbClr val="FFFFFF"/>
                </a:solidFill>
                <a:latin typeface="Arial" charset="0"/>
                <a:ea typeface="ＭＳ Ｐゴシック" charset="0"/>
              </a:rPr>
              <a:t>(not addressed here)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Apply frequency/phase modulations in forward path</a:t>
            </a:r>
            <a:endParaRPr lang="nl-BE" sz="120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457200" indent="-457200">
              <a:spcBef>
                <a:spcPts val="1725"/>
              </a:spcBef>
              <a:buFontTx/>
              <a:buAutoNum type="arabicPeriod"/>
              <a:defRPr/>
            </a:pPr>
            <a:r>
              <a:rPr lang="nl-BE" sz="2200">
                <a:solidFill>
                  <a:srgbClr val="FFFFFF"/>
                </a:solidFill>
                <a:latin typeface="Arial" charset="0"/>
                <a:ea typeface="ＭＳ Ｐゴシック" charset="0"/>
              </a:rPr>
              <a:t>Spatial filtering methods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Microphone beamforming to reduce direct coupling</a:t>
            </a:r>
          </a:p>
          <a:p>
            <a:pPr lvl="1">
              <a:spcBef>
                <a:spcPts val="300"/>
              </a:spcBef>
              <a:buFontTx/>
              <a:buNone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    (Lecture 2)</a:t>
            </a:r>
            <a:endParaRPr lang="nl-BE" sz="180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457200" indent="-457200">
              <a:spcBef>
                <a:spcPts val="1725"/>
              </a:spcBef>
              <a:buFontTx/>
              <a:buAutoNum type="arabicPeriod"/>
              <a:defRPr/>
            </a:pPr>
            <a:r>
              <a:rPr lang="nl-BE" sz="2200">
                <a:solidFill>
                  <a:srgbClr val="FFFFFF"/>
                </a:solidFill>
                <a:latin typeface="Arial" charset="0"/>
                <a:ea typeface="ＭＳ Ｐゴシック" charset="0"/>
              </a:rPr>
              <a:t>Gain reduction methods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(Frequency-dependent) gain reduction after howling detection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Example: </a:t>
            </a:r>
            <a:r>
              <a:rPr lang="nl-BE" sz="2000" b="1" u="sng">
                <a:solidFill>
                  <a:srgbClr val="FFFF99"/>
                </a:solidFill>
                <a:latin typeface="Arial" charset="0"/>
                <a:ea typeface="ＭＳ Ｐゴシック" charset="0"/>
              </a:rPr>
              <a:t>Notch-filter-based howling suppression</a:t>
            </a:r>
            <a:r>
              <a:rPr lang="nl-BE" sz="2000">
                <a:latin typeface="Arial" charset="0"/>
                <a:ea typeface="ＭＳ Ｐゴシック" charset="0"/>
              </a:rPr>
              <a:t> (NHS)</a:t>
            </a:r>
            <a:endParaRPr lang="nl-BE" sz="2000">
              <a:solidFill>
                <a:srgbClr val="CCFF66"/>
              </a:solidFill>
              <a:latin typeface="Arial" charset="0"/>
              <a:ea typeface="ＭＳ Ｐゴシック" charset="0"/>
            </a:endParaRPr>
          </a:p>
          <a:p>
            <a:pPr marL="457200" indent="-457200">
              <a:spcBef>
                <a:spcPts val="1725"/>
              </a:spcBef>
              <a:buFontTx/>
              <a:buAutoNum type="arabicPeriod"/>
              <a:defRPr/>
            </a:pPr>
            <a:r>
              <a:rPr lang="nl-BE" sz="2200">
                <a:solidFill>
                  <a:srgbClr val="FFFFFF"/>
                </a:solidFill>
                <a:latin typeface="Arial" charset="0"/>
                <a:ea typeface="ＭＳ Ｐゴシック" charset="0"/>
              </a:rPr>
              <a:t>Room modeling methods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>
                <a:solidFill>
                  <a:srgbClr val="FFFFFF"/>
                </a:solidFill>
                <a:latin typeface="Arial" charset="0"/>
                <a:ea typeface="ＭＳ Ｐゴシック" charset="0"/>
              </a:rPr>
              <a:t>Adaptive inverse filtering (AIF): adaptive equalization of acoustic feedback path response </a:t>
            </a:r>
            <a:r>
              <a:rPr lang="nl-BE" sz="1200">
                <a:solidFill>
                  <a:srgbClr val="FFFFFF"/>
                </a:solidFill>
                <a:latin typeface="Arial" charset="0"/>
                <a:ea typeface="ＭＳ Ｐゴシック" charset="0"/>
              </a:rPr>
              <a:t>(not addressed here)</a:t>
            </a:r>
          </a:p>
          <a:p>
            <a:pPr lvl="1">
              <a:spcBef>
                <a:spcPts val="300"/>
              </a:spcBef>
              <a:buFontTx/>
              <a:buChar char="–"/>
              <a:defRPr/>
            </a:pPr>
            <a:r>
              <a:rPr lang="nl-BE" sz="2000" b="1" u="sng">
                <a:solidFill>
                  <a:srgbClr val="FFFF99"/>
                </a:solidFill>
                <a:latin typeface="Arial" charset="0"/>
                <a:ea typeface="ＭＳ Ｐゴシック" charset="0"/>
              </a:rPr>
              <a:t>Adaptive feedback cancellation</a:t>
            </a:r>
            <a:r>
              <a:rPr lang="nl-BE" sz="2000" b="1">
                <a:latin typeface="Arial" charset="0"/>
                <a:ea typeface="ＭＳ Ｐゴシック" charset="0"/>
              </a:rPr>
              <a:t> </a:t>
            </a:r>
            <a:r>
              <a:rPr lang="nl-BE" sz="2000">
                <a:latin typeface="Arial" charset="0"/>
                <a:ea typeface="ＭＳ Ｐゴシック" charset="0"/>
              </a:rPr>
              <a:t>(AFC): adaptive prediction and subtraction of feedback component in microphone signal</a:t>
            </a:r>
          </a:p>
        </p:txBody>
      </p:sp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>
                <a:solidFill>
                  <a:srgbClr val="FFFFFF"/>
                </a:solidFill>
                <a:latin typeface="Arial" charset="0"/>
                <a:ea typeface="ＭＳ Ｐゴシック" charset="0"/>
              </a:rPr>
              <a:t>AFC Methods</a:t>
            </a:r>
          </a:p>
        </p:txBody>
      </p:sp>
      <p:sp>
        <p:nvSpPr>
          <p:cNvPr id="3" name="Text Box 203">
            <a:extLst>
              <a:ext uri="{FF2B5EF4-FFF2-40B4-BE49-F238E27FC236}">
                <a16:creationId xmlns:a16="http://schemas.microsoft.com/office/drawing/2014/main" id="{7F43AE7F-97F1-7DCE-1974-FC5B66507DF5}"/>
              </a:ext>
            </a:extLst>
          </p:cNvPr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AA00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75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</a:rPr>
              <a:t>Notch-Filter-Based Howling Suppression (NHS)</a:t>
            </a:r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593850"/>
            <a:ext cx="8334375" cy="4427538"/>
          </a:xfrm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nl-BE" b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Gain reduction </a:t>
            </a:r>
            <a:r>
              <a:rPr lang="nl-BE" b="0" u="sng">
                <a:solidFill>
                  <a:srgbClr val="FFFFFF"/>
                </a:solidFill>
                <a:latin typeface="Arial" charset="0"/>
                <a:ea typeface="ＭＳ Ｐゴシック" charset="0"/>
              </a:rPr>
              <a:t>after</a:t>
            </a:r>
            <a:r>
              <a:rPr lang="nl-BE" b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howling detection</a:t>
            </a: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nl-BE" b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nl-BE" b="0">
                <a:latin typeface="Arial" charset="0"/>
                <a:ea typeface="ＭＳ Ｐゴシック" charset="0"/>
              </a:rPr>
              <a:t>NHS subproblems:</a:t>
            </a:r>
          </a:p>
          <a:p>
            <a:pPr lvl="1">
              <a:buFontTx/>
              <a:buChar char="–"/>
              <a:defRPr/>
            </a:pPr>
            <a:r>
              <a:rPr lang="nl-BE">
                <a:latin typeface="Arial" charset="0"/>
                <a:ea typeface="ＭＳ Ｐゴシック" charset="0"/>
              </a:rPr>
              <a:t>Howling detection</a:t>
            </a:r>
          </a:p>
          <a:p>
            <a:pPr lvl="1">
              <a:buFontTx/>
              <a:buChar char="–"/>
              <a:defRPr/>
            </a:pPr>
            <a:r>
              <a:rPr lang="nl-BE">
                <a:latin typeface="Arial" charset="0"/>
                <a:ea typeface="ＭＳ Ｐゴシック" charset="0"/>
              </a:rPr>
              <a:t>Notch filter design</a:t>
            </a:r>
          </a:p>
          <a:p>
            <a:pPr lvl="1">
              <a:buFontTx/>
              <a:buChar char="–"/>
              <a:defRPr/>
            </a:pPr>
            <a:endParaRPr lang="nl-BE">
              <a:latin typeface="Arial" charset="0"/>
              <a:ea typeface="ＭＳ Ｐゴシック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3455988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03">
            <a:extLst>
              <a:ext uri="{FF2B5EF4-FFF2-40B4-BE49-F238E27FC236}">
                <a16:creationId xmlns:a16="http://schemas.microsoft.com/office/drawing/2014/main" id="{1CBB4D81-82AA-A7C5-6726-7EF5D3608297}"/>
              </a:ext>
            </a:extLst>
          </p:cNvPr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AA00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75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</a:rPr>
              <a:t>Notch-Filter-Based Howling Suppression (NHS)</a:t>
            </a:r>
          </a:p>
        </p:txBody>
      </p:sp>
      <p:pic>
        <p:nvPicPr>
          <p:cNvPr id="50178" name="Picture 3" descr="Screen Shot 2017-11-11 at 08.3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6423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3">
            <a:extLst>
              <a:ext uri="{FF2B5EF4-FFF2-40B4-BE49-F238E27FC236}">
                <a16:creationId xmlns:a16="http://schemas.microsoft.com/office/drawing/2014/main" id="{D07DF906-FC9B-9317-D53A-8CA47B610399}"/>
              </a:ext>
            </a:extLst>
          </p:cNvPr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AA00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75"/>
              </a:spcBef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ea typeface="ＭＳ Ｐゴシック" charset="0"/>
              </a:rPr>
              <a:t>Notch-Filter-Based Howling Suppression (NHS)</a:t>
            </a:r>
          </a:p>
        </p:txBody>
      </p:sp>
      <p:pic>
        <p:nvPicPr>
          <p:cNvPr id="51202" name="Picture 2" descr="Screen Shot 2017-11-11 at 08.3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4235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3">
            <a:extLst>
              <a:ext uri="{FF2B5EF4-FFF2-40B4-BE49-F238E27FC236}">
                <a16:creationId xmlns:a16="http://schemas.microsoft.com/office/drawing/2014/main" id="{63A9F248-6915-2E9C-D3E2-0EC9854D1C0A}"/>
              </a:ext>
            </a:extLst>
          </p:cNvPr>
          <p:cNvSpPr txBox="1">
            <a:spLocks noChangeArrowheads="1"/>
          </p:cNvSpPr>
          <p:nvPr/>
        </p:nvSpPr>
        <p:spPr bwMode="auto">
          <a:xfrm rot="19654630">
            <a:off x="533879" y="3620287"/>
            <a:ext cx="9631142" cy="1570303"/>
          </a:xfrm>
          <a:prstGeom prst="rect">
            <a:avLst/>
          </a:prstGeom>
          <a:solidFill>
            <a:srgbClr val="AA0000">
              <a:alpha val="20000"/>
            </a:srgbClr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chemeClr val="accent1"/>
                </a:solidFill>
                <a:cs typeface="+mn-cs"/>
              </a:rPr>
              <a:t>Skip this slide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BE" dirty="0">
                <a:solidFill>
                  <a:srgbClr val="FFFFFF"/>
                </a:solidFill>
              </a:rPr>
              <a:t>Adaptive Feedback Cancellation (AFC)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196975"/>
            <a:ext cx="8334375" cy="4427538"/>
          </a:xfrm>
        </p:spPr>
        <p:txBody>
          <a:bodyPr/>
          <a:lstStyle/>
          <a:p>
            <a:pPr>
              <a:spcBef>
                <a:spcPts val="1728"/>
              </a:spcBef>
              <a:defRPr/>
            </a:pPr>
            <a:r>
              <a:rPr lang="nl-BE" b="0" u="sng" dirty="0"/>
              <a:t>Predict</a:t>
            </a:r>
            <a:r>
              <a:rPr lang="nl-BE" b="0" dirty="0"/>
              <a:t> and subtract entire feedback signal (i.o. only howling component) in microphone signal</a:t>
            </a:r>
          </a:p>
          <a:p>
            <a:pPr>
              <a:defRPr/>
            </a:pPr>
            <a:r>
              <a:rPr lang="nl-BE" b="0" dirty="0"/>
              <a:t>Requires adaptive estimation of acoustic feedback path model</a:t>
            </a:r>
          </a:p>
          <a:p>
            <a:pPr>
              <a:defRPr/>
            </a:pPr>
            <a:r>
              <a:rPr lang="nl-BE" b="0" dirty="0"/>
              <a:t>Similar to AEC, but more difficult due to closed signal loop</a:t>
            </a:r>
          </a:p>
          <a:p>
            <a:pPr marL="0" indent="0">
              <a:buFontTx/>
              <a:buNone/>
              <a:defRPr/>
            </a:pPr>
            <a:r>
              <a:rPr lang="nl-BE" b="0" dirty="0"/>
              <a:t>    </a:t>
            </a:r>
            <a:r>
              <a:rPr lang="nl-BE" sz="2000" b="0" dirty="0"/>
              <a:t>(-&gt; </a:t>
            </a:r>
            <a:r>
              <a:rPr lang="nl-BE" sz="2000" b="0" dirty="0">
                <a:latin typeface="Arial" charset="0"/>
                <a:ea typeface="ＭＳ Ｐゴシック" charset="0"/>
              </a:rPr>
              <a:t>correlation of loudspeaker </a:t>
            </a:r>
          </a:p>
          <a:p>
            <a:pPr marL="0" indent="0">
              <a:buFontTx/>
              <a:buNone/>
              <a:defRPr/>
            </a:pPr>
            <a:r>
              <a:rPr lang="nl-BE" sz="2000" b="0" dirty="0">
                <a:latin typeface="Arial" charset="0"/>
                <a:ea typeface="ＭＳ Ｐゴシック" charset="0"/>
              </a:rPr>
              <a:t>            and source signal</a:t>
            </a:r>
            <a:endParaRPr lang="nl-BE" sz="2000" dirty="0"/>
          </a:p>
          <a:p>
            <a:pPr marL="457200" lvl="1" indent="0">
              <a:buFont typeface="Arial" pitchFamily="34" charset="0"/>
              <a:buNone/>
              <a:defRPr/>
            </a:pPr>
            <a:endParaRPr lang="nl-BE" dirty="0"/>
          </a:p>
          <a:p>
            <a:pPr lvl="1">
              <a:defRPr/>
            </a:pPr>
            <a:endParaRPr lang="nl-BE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16338"/>
            <a:ext cx="356552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solidFill>
                  <a:srgbClr val="FFFFFF"/>
                </a:solidFill>
                <a:latin typeface="Arial" charset="0"/>
                <a:ea typeface="ＭＳ Ｐゴシック" charset="0"/>
              </a:rPr>
              <a:t>Adaptive Feedback Cancellation (AFC)</a:t>
            </a:r>
            <a:endParaRPr lang="nl-BE" sz="32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0825" y="1349375"/>
            <a:ext cx="8642350" cy="4887913"/>
          </a:xfrm>
        </p:spPr>
        <p:txBody>
          <a:bodyPr/>
          <a:lstStyle/>
          <a:p>
            <a:pPr>
              <a:defRPr/>
            </a:pPr>
            <a:r>
              <a:rPr lang="nl-BE" sz="2400" dirty="0">
                <a:latin typeface="Arial" charset="0"/>
                <a:ea typeface="ＭＳ Ｐゴシック" charset="0"/>
              </a:rPr>
              <a:t>AFC correlation problem</a:t>
            </a:r>
          </a:p>
          <a:p>
            <a:pPr lvl="1">
              <a:buFontTx/>
              <a:buChar char="–"/>
              <a:defRPr/>
            </a:pPr>
            <a:r>
              <a:rPr lang="nl-BE" dirty="0">
                <a:latin typeface="Arial" charset="0"/>
                <a:ea typeface="ＭＳ Ｐゴシック" charset="0"/>
              </a:rPr>
              <a:t>Optimal filter (Wiener filter) will have </a:t>
            </a:r>
          </a:p>
          <a:p>
            <a:pPr marL="457200" lvl="1" indent="0">
              <a:buNone/>
              <a:defRPr/>
            </a:pPr>
            <a:r>
              <a:rPr lang="nl-BE" dirty="0">
                <a:latin typeface="Arial" charset="0"/>
                <a:ea typeface="ＭＳ Ｐゴシック" charset="0"/>
              </a:rPr>
              <a:t>    a non-zero </a:t>
            </a:r>
            <a:r>
              <a:rPr lang="nl-BE" u="sng" dirty="0">
                <a:latin typeface="Arial" charset="0"/>
                <a:ea typeface="ＭＳ Ｐゴシック" charset="0"/>
              </a:rPr>
              <a:t>bias</a:t>
            </a:r>
            <a:endParaRPr lang="nl-BE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endParaRPr lang="nl-BE" sz="3200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endParaRPr lang="nl-BE" sz="3200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endParaRPr lang="nl-BE" sz="3200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endParaRPr lang="nl-BE" sz="3200" dirty="0">
              <a:latin typeface="Arial" charset="0"/>
              <a:ea typeface="ＭＳ Ｐゴシック" charset="0"/>
            </a:endParaRPr>
          </a:p>
          <a:p>
            <a:pPr lvl="1">
              <a:buFontTx/>
              <a:buChar char="–"/>
              <a:defRPr/>
            </a:pPr>
            <a:r>
              <a:rPr lang="nl-BE" dirty="0">
                <a:latin typeface="Arial" charset="0"/>
                <a:ea typeface="ＭＳ Ｐゴシック" charset="0"/>
              </a:rPr>
              <a:t>Non-zero bias results in (partial) </a:t>
            </a:r>
            <a:r>
              <a:rPr lang="nl-BE" u="sng" dirty="0">
                <a:latin typeface="Arial" charset="0"/>
                <a:ea typeface="ＭＳ Ｐゴシック" charset="0"/>
              </a:rPr>
              <a:t>source signal (v) cancellation</a:t>
            </a:r>
          </a:p>
          <a:p>
            <a:pPr>
              <a:defRPr/>
            </a:pPr>
            <a:endParaRPr lang="nl-BE" sz="2400" b="0" dirty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nl-BE" sz="2400" b="0" dirty="0">
                <a:latin typeface="Arial" charset="0"/>
                <a:ea typeface="ＭＳ Ｐゴシック" charset="0"/>
              </a:rPr>
              <a:t>Need </a:t>
            </a:r>
            <a:r>
              <a:rPr lang="nl-BE" sz="2400" u="sng" dirty="0">
                <a:latin typeface="Arial" charset="0"/>
                <a:ea typeface="ＭＳ Ｐゴシック" charset="0"/>
              </a:rPr>
              <a:t>decorrelation</a:t>
            </a:r>
            <a:r>
              <a:rPr lang="nl-BE" sz="2400" b="0" dirty="0">
                <a:latin typeface="Arial" charset="0"/>
                <a:ea typeface="ＭＳ Ｐゴシック" charset="0"/>
              </a:rPr>
              <a:t> of loudspeaker and source signal</a:t>
            </a:r>
          </a:p>
          <a:p>
            <a:pPr lvl="1">
              <a:buFontTx/>
              <a:buNone/>
              <a:defRPr/>
            </a:pPr>
            <a:endParaRPr lang="nl-BE" dirty="0">
              <a:latin typeface="Arial" charset="0"/>
              <a:ea typeface="ＭＳ Ｐゴシック" charset="0"/>
            </a:endParaRPr>
          </a:p>
        </p:txBody>
      </p:sp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600908"/>
            <a:ext cx="39339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124743"/>
            <a:ext cx="2952328" cy="20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5141" y="2780928"/>
            <a:ext cx="52657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0" i="1" dirty="0">
                <a:solidFill>
                  <a:schemeClr val="accent4"/>
                </a:solidFill>
              </a:rPr>
              <a:t>WF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solidFill>
                  <a:srgbClr val="FFFFFF"/>
                </a:solidFill>
                <a:latin typeface="Arial" charset="0"/>
                <a:ea typeface="ＭＳ Ｐゴシック" charset="0"/>
              </a:rPr>
              <a:t>Adaptive Feedback Cancellation (AFC)</a:t>
            </a:r>
            <a:endParaRPr lang="nl-BE" sz="3200">
              <a:latin typeface="Arial" charset="0"/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900" y="1017588"/>
            <a:ext cx="8424863" cy="536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dirty="0"/>
              <a:t> Two methods…</a:t>
            </a:r>
          </a:p>
          <a:p>
            <a:pPr marL="0" indent="0">
              <a:buFontTx/>
              <a:buNone/>
              <a:defRPr/>
            </a:pPr>
            <a:r>
              <a:rPr lang="nl-BE" dirty="0"/>
              <a:t>   1. Decorrelation in the signal loop</a:t>
            </a:r>
          </a:p>
          <a:p>
            <a:pPr>
              <a:defRPr/>
            </a:pPr>
            <a:endParaRPr lang="nl-BE" dirty="0"/>
          </a:p>
          <a:p>
            <a:pPr lvl="1">
              <a:defRPr/>
            </a:pPr>
            <a:r>
              <a:rPr lang="nl-BE" dirty="0"/>
              <a:t>Noise injection    </a:t>
            </a:r>
            <a:r>
              <a:rPr lang="nl-BE" dirty="0">
                <a:latin typeface="Wingdings"/>
                <a:ea typeface="Wingdings"/>
                <a:cs typeface="Wingdings"/>
                <a:sym typeface="Wingdings"/>
              </a:rPr>
              <a:t></a:t>
            </a:r>
            <a:endParaRPr lang="nl-BE" dirty="0"/>
          </a:p>
          <a:p>
            <a:pPr lvl="1">
              <a:defRPr/>
            </a:pPr>
            <a:r>
              <a:rPr lang="nl-BE" dirty="0"/>
              <a:t>Time-varying processing</a:t>
            </a:r>
          </a:p>
          <a:p>
            <a:pPr lvl="1">
              <a:defRPr/>
            </a:pPr>
            <a:r>
              <a:rPr lang="nl-BE" dirty="0"/>
              <a:t>Nonlinear processing</a:t>
            </a:r>
          </a:p>
          <a:p>
            <a:pPr lvl="1">
              <a:defRPr/>
            </a:pPr>
            <a:r>
              <a:rPr lang="nl-BE" dirty="0"/>
              <a:t>Forward path delay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nl-BE" dirty="0"/>
          </a:p>
          <a:p>
            <a:pPr>
              <a:spcBef>
                <a:spcPts val="0"/>
              </a:spcBef>
              <a:defRPr/>
            </a:pPr>
            <a:endParaRPr lang="nl-BE" sz="2400" b="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400" b="0" dirty="0"/>
              <a:t>       Inherent</a:t>
            </a:r>
            <a:r>
              <a:rPr lang="nl-BE" sz="2400" dirty="0"/>
              <a:t> trade-off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400" dirty="0"/>
              <a:t>       </a:t>
            </a:r>
            <a:r>
              <a:rPr lang="nl-BE" sz="2400" b="0" dirty="0"/>
              <a:t>between decorrelation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400" b="0" dirty="0"/>
              <a:t>       and sound quality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400" b="0" dirty="0"/>
              <a:t>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133600"/>
            <a:ext cx="2935287" cy="19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39433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52513"/>
            <a:ext cx="8558212" cy="528955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defRPr/>
            </a:pPr>
            <a:r>
              <a:rPr lang="en-US" sz="2400" b="0" dirty="0">
                <a:cs typeface="+mn-cs"/>
              </a:rPr>
              <a:t>Loudspeaker + acoustic path + microphone can be modeled with sufficient accuracy as a </a:t>
            </a:r>
            <a:r>
              <a:rPr lang="en-US" sz="2400" b="0" u="sng" dirty="0">
                <a:cs typeface="+mn-cs"/>
              </a:rPr>
              <a:t>linear filtering</a:t>
            </a:r>
            <a:r>
              <a:rPr lang="en-US" sz="2400" b="0" dirty="0">
                <a:cs typeface="+mn-cs"/>
              </a:rPr>
              <a:t> operation </a:t>
            </a:r>
          </a:p>
          <a:p>
            <a: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0" dirty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PS: Loudspeaker often introduces </a:t>
            </a:r>
            <a:r>
              <a:rPr lang="en-US" sz="2000" b="0" u="sng" dirty="0">
                <a:cs typeface="+mn-cs"/>
              </a:rPr>
              <a:t>non-linear distortion</a:t>
            </a:r>
            <a:r>
              <a:rPr lang="en-US" sz="2000" b="0" dirty="0">
                <a:cs typeface="+mn-cs"/>
              </a:rPr>
              <a:t>, 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           not taken into account here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lnSpc>
                <a:spcPct val="95000"/>
              </a:lnSpc>
              <a:spcBef>
                <a:spcPts val="0"/>
              </a:spcBef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defRPr/>
            </a:pPr>
            <a:r>
              <a:rPr lang="en-US" sz="2400" b="0" dirty="0"/>
              <a:t>Acoustic path is represented by the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0" dirty="0"/>
              <a:t>    </a:t>
            </a:r>
            <a:r>
              <a:rPr lang="en-US" sz="2400" u="sng" dirty="0"/>
              <a:t>acoustic impulse response</a:t>
            </a:r>
          </a:p>
          <a:p>
            <a:pPr>
              <a:lnSpc>
                <a:spcPct val="95000"/>
              </a:lnSpc>
              <a:spcBef>
                <a:spcPts val="1200"/>
              </a:spcBef>
              <a:defRPr/>
            </a:pPr>
            <a:endParaRPr lang="en-US" sz="2000" dirty="0"/>
          </a:p>
          <a:p>
            <a:pPr marL="457200" lvl="1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/>
              <a:t>First there is a </a:t>
            </a:r>
            <a:r>
              <a:rPr lang="en-US" sz="2000" u="sng" dirty="0"/>
              <a:t>dead</a:t>
            </a:r>
            <a:r>
              <a:rPr lang="en-US" sz="2000" dirty="0"/>
              <a:t> time. Then come the </a:t>
            </a:r>
            <a:r>
              <a:rPr lang="en-US" sz="2000" u="sng" dirty="0"/>
              <a:t>direct path</a:t>
            </a:r>
            <a:r>
              <a:rPr lang="en-US" sz="2000" dirty="0"/>
              <a:t> impulse and some </a:t>
            </a:r>
            <a:r>
              <a:rPr lang="en-US" sz="2000" u="sng" dirty="0"/>
              <a:t>early reflections</a:t>
            </a:r>
            <a:r>
              <a:rPr lang="en-US" sz="2000" dirty="0"/>
              <a:t>, which depend on the geometry of the room. Finally there is an exponentially decaying tail called </a:t>
            </a:r>
            <a:r>
              <a:rPr lang="en-US" sz="2000" u="sng" dirty="0"/>
              <a:t>reverberation</a:t>
            </a:r>
            <a:r>
              <a:rPr lang="en-US" sz="2000" dirty="0"/>
              <a:t>,  coming from multiple reflections on walls, objects,... Reverberation mainly depends on ‘reflectivity’ </a:t>
            </a:r>
            <a:r>
              <a:rPr lang="en-US" sz="1400" dirty="0"/>
              <a:t>(rather than geometry) </a:t>
            </a:r>
            <a:r>
              <a:rPr lang="en-US" sz="2000" dirty="0"/>
              <a:t>of the room…</a:t>
            </a:r>
            <a:endParaRPr lang="en-US" dirty="0">
              <a:cs typeface="+mn-cs"/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Introduction: Acoustic Channels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2895600" y="3352800"/>
            <a:ext cx="3352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2781300"/>
            <a:ext cx="3024187" cy="2033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linacou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33600"/>
            <a:ext cx="1662113" cy="114458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86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BE" sz="3200">
                <a:solidFill>
                  <a:srgbClr val="FFFFFF"/>
                </a:solidFill>
                <a:latin typeface="Arial" charset="0"/>
                <a:ea typeface="ＭＳ Ｐゴシック" charset="0"/>
              </a:rPr>
              <a:t>Adaptive Feedback Cancellation (AFC)</a:t>
            </a:r>
            <a:endParaRPr lang="nl-BE" sz="3200">
              <a:latin typeface="Arial" charset="0"/>
              <a:ea typeface="ＭＳ Ｐゴシック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900" y="908050"/>
            <a:ext cx="8712584" cy="5435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BE" dirty="0"/>
              <a:t>   2. Decorrelation in the adaptive filtering circuit</a:t>
            </a:r>
          </a:p>
          <a:p>
            <a:pPr lvl="1">
              <a:defRPr/>
            </a:pPr>
            <a:r>
              <a:rPr lang="nl-BE" dirty="0"/>
              <a:t>Decorrelating prefilters to remove bias in adaptive filter</a:t>
            </a:r>
          </a:p>
          <a:p>
            <a:pPr lvl="1">
              <a:defRPr/>
            </a:pPr>
            <a:endParaRPr lang="nl-BE" dirty="0"/>
          </a:p>
          <a:p>
            <a:pPr marL="385763" lvl="1" indent="0">
              <a:buFont typeface="Arial" pitchFamily="34" charset="0"/>
              <a:buNone/>
              <a:defRPr/>
            </a:pPr>
            <a:endParaRPr lang="nl-BE" sz="1600" dirty="0"/>
          </a:p>
          <a:p>
            <a:pPr marL="385763" lvl="1" indent="0">
              <a:spcBef>
                <a:spcPts val="1128"/>
              </a:spcBef>
              <a:buFont typeface="Arial" pitchFamily="34" charset="0"/>
              <a:buNone/>
              <a:defRPr/>
            </a:pPr>
            <a:r>
              <a:rPr lang="nl-BE" dirty="0"/>
              <a:t>     based on source signal model</a:t>
            </a:r>
          </a:p>
          <a:p>
            <a:pPr lvl="1">
              <a:defRPr/>
            </a:pPr>
            <a:endParaRPr lang="nl-BE" dirty="0"/>
          </a:p>
          <a:p>
            <a:pPr lvl="1">
              <a:defRPr/>
            </a:pPr>
            <a:endParaRPr lang="nl-BE" dirty="0"/>
          </a:p>
          <a:p>
            <a:pPr marL="0" indent="0">
              <a:buFontTx/>
              <a:buNone/>
              <a:defRPr/>
            </a:pPr>
            <a:endParaRPr lang="nl-BE" sz="2400" dirty="0"/>
          </a:p>
          <a:p>
            <a:pPr>
              <a:spcBef>
                <a:spcPts val="0"/>
              </a:spcBef>
              <a:defRPr/>
            </a:pPr>
            <a:r>
              <a:rPr lang="nl-BE" sz="2200" b="0" dirty="0"/>
              <a:t>Sound quality not compromised</a:t>
            </a:r>
          </a:p>
          <a:p>
            <a:pPr>
              <a:spcBef>
                <a:spcPts val="0"/>
              </a:spcBef>
              <a:defRPr/>
            </a:pPr>
            <a:r>
              <a:rPr lang="nl-BE" sz="2200" b="0" dirty="0"/>
              <a:t>Prediction-error-method (PEM)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nl-BE" sz="2200" b="0" dirty="0"/>
              <a:t>    </a:t>
            </a:r>
            <a:r>
              <a:rPr lang="nl-BE" sz="1600" b="0" dirty="0"/>
              <a:t>(details omitted)</a:t>
            </a:r>
          </a:p>
          <a:p>
            <a:pPr lvl="1">
              <a:spcBef>
                <a:spcPts val="300"/>
              </a:spcBef>
              <a:defRPr/>
            </a:pPr>
            <a:r>
              <a:rPr lang="nl-BE" sz="1800" dirty="0"/>
              <a:t>joint estimation of acoustic feedback path and source signal model</a:t>
            </a:r>
          </a:p>
          <a:p>
            <a:pPr lvl="1">
              <a:spcBef>
                <a:spcPts val="300"/>
              </a:spcBef>
              <a:defRPr/>
            </a:pPr>
            <a:r>
              <a:rPr lang="nl-BE" sz="1800" dirty="0"/>
              <a:t>25-50% computational overhead compared to standard ad.filtering algorithms</a:t>
            </a:r>
          </a:p>
        </p:txBody>
      </p:sp>
      <p:pic>
        <p:nvPicPr>
          <p:cNvPr id="55300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3095625" cy="711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84538"/>
            <a:ext cx="3300413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331640" y="3620572"/>
            <a:ext cx="3240360" cy="70852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06174A"/>
                </a:solidFill>
              </a:rPr>
              <a:t>leads to unbiased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06174A"/>
                </a:solidFill>
              </a:rPr>
              <a:t>estimate !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6174A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4" descr="realimpulserespo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11" y="3640237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5" descr="begijnhofk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73" y="3640237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Introduction: Acoustic Channels</a:t>
            </a:r>
            <a:endParaRPr lang="en-US" dirty="0">
              <a:cs typeface="+mj-cs"/>
            </a:endParaRP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287338" y="1160748"/>
            <a:ext cx="8610600" cy="50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b="0" dirty="0">
                <a:cs typeface="+mn-cs"/>
              </a:rPr>
              <a:t>To characterize the ‘reflectivity’ of a room the reverberation </a:t>
            </a:r>
          </a:p>
          <a:p>
            <a:pPr algn="l">
              <a:buSzPct val="100000"/>
              <a:defRPr/>
            </a:pPr>
            <a:r>
              <a:rPr lang="en-US" b="0" dirty="0">
                <a:cs typeface="+mn-cs"/>
              </a:rPr>
              <a:t> time ‘</a:t>
            </a:r>
            <a:r>
              <a:rPr lang="en-US" u="sng" dirty="0">
                <a:cs typeface="+mn-cs"/>
              </a:rPr>
              <a:t>RT60</a:t>
            </a:r>
            <a:r>
              <a:rPr lang="en-US" dirty="0">
                <a:cs typeface="+mn-cs"/>
              </a:rPr>
              <a:t>’ </a:t>
            </a:r>
            <a:r>
              <a:rPr lang="en-US" b="0" dirty="0">
                <a:cs typeface="+mn-cs"/>
              </a:rPr>
              <a:t>is defined </a:t>
            </a:r>
          </a:p>
          <a:p>
            <a:pPr lvl="1" algn="l">
              <a:spcBef>
                <a:spcPts val="1080"/>
              </a:spcBef>
              <a:buSzPct val="100000"/>
              <a:buFontTx/>
              <a:buChar char="–"/>
              <a:defRPr/>
            </a:pPr>
            <a:r>
              <a:rPr lang="en-US" sz="2000" b="0" dirty="0">
                <a:cs typeface="+mn-cs"/>
              </a:rPr>
              <a:t> RT60 = time which the sound pressure level or intensity needs </a:t>
            </a:r>
          </a:p>
          <a:p>
            <a:pPr lvl="1" algn="l">
              <a:spcBef>
                <a:spcPts val="0"/>
              </a:spcBef>
              <a:buSzPct val="100000"/>
              <a:defRPr/>
            </a:pPr>
            <a:r>
              <a:rPr lang="en-US" sz="2000" b="0" dirty="0">
                <a:cs typeface="+mn-cs"/>
              </a:rPr>
              <a:t>   to decay to -60dB of its original value </a:t>
            </a:r>
          </a:p>
          <a:p>
            <a:pPr lvl="1" algn="l">
              <a:buSzPct val="100000"/>
              <a:buFontTx/>
              <a:buChar char="–"/>
              <a:defRPr/>
            </a:pPr>
            <a:r>
              <a:rPr lang="en-US" sz="2000" b="0" dirty="0">
                <a:cs typeface="+mn-cs"/>
              </a:rPr>
              <a:t> For a typical office room RT60 </a:t>
            </a:r>
            <a:r>
              <a:rPr lang="en-US" sz="2000" b="0" dirty="0">
                <a:cs typeface="+mn-cs"/>
                <a:sym typeface="Symbol" charset="0"/>
              </a:rPr>
              <a:t>is between</a:t>
            </a:r>
            <a:r>
              <a:rPr lang="en-US" sz="2000" b="0" dirty="0">
                <a:cs typeface="+mn-cs"/>
              </a:rPr>
              <a:t> 100 and 400 </a:t>
            </a:r>
            <a:r>
              <a:rPr lang="en-US" sz="2000" b="0" dirty="0" err="1">
                <a:cs typeface="+mn-cs"/>
              </a:rPr>
              <a:t>ms</a:t>
            </a:r>
            <a:r>
              <a:rPr lang="en-US" sz="2000" b="0" dirty="0">
                <a:cs typeface="+mn-cs"/>
              </a:rPr>
              <a:t>,</a:t>
            </a:r>
            <a:br>
              <a:rPr lang="en-US" sz="2000" b="0" dirty="0">
                <a:cs typeface="+mn-cs"/>
              </a:rPr>
            </a:br>
            <a:r>
              <a:rPr lang="en-US" sz="2000" b="0" dirty="0">
                <a:cs typeface="+mn-cs"/>
              </a:rPr>
              <a:t>   for a church RT60 </a:t>
            </a:r>
            <a:r>
              <a:rPr lang="en-US" sz="2000" b="0" dirty="0">
                <a:cs typeface="+mn-cs"/>
                <a:sym typeface="Symbol" charset="0"/>
              </a:rPr>
              <a:t>can be </a:t>
            </a:r>
            <a:r>
              <a:rPr lang="en-US" sz="2000" b="0" dirty="0">
                <a:cs typeface="+mn-cs"/>
              </a:rPr>
              <a:t>several seconds</a:t>
            </a:r>
          </a:p>
          <a:p>
            <a:pPr lvl="1" algn="l">
              <a:buSzPct val="100000"/>
              <a:buFontTx/>
              <a:buChar char="–"/>
              <a:defRPr/>
            </a:pPr>
            <a:endParaRPr lang="en-US" sz="2000" b="0" dirty="0">
              <a:cs typeface="+mn-cs"/>
            </a:endParaRPr>
          </a:p>
          <a:p>
            <a:pPr lvl="1" algn="l">
              <a:buSzPct val="100000"/>
              <a:buFontTx/>
              <a:buChar char="–"/>
              <a:defRPr/>
            </a:pPr>
            <a:endParaRPr lang="en-US" sz="2000" b="0" dirty="0">
              <a:cs typeface="+mn-cs"/>
            </a:endParaRPr>
          </a:p>
          <a:p>
            <a:pPr lvl="1" algn="l">
              <a:buSzPct val="100000"/>
              <a:buFontTx/>
              <a:buChar char="–"/>
              <a:defRPr/>
            </a:pPr>
            <a:endParaRPr lang="en-US" sz="2000" b="0" dirty="0">
              <a:cs typeface="+mn-cs"/>
            </a:endParaRPr>
          </a:p>
          <a:p>
            <a:pPr lvl="1" algn="l">
              <a:buSzPct val="100000"/>
              <a:defRPr/>
            </a:pPr>
            <a:endParaRPr lang="en-US" sz="2000" b="0" dirty="0">
              <a:cs typeface="+mn-cs"/>
            </a:endParaRPr>
          </a:p>
          <a:p>
            <a:pPr algn="l">
              <a:spcBef>
                <a:spcPts val="4680"/>
              </a:spcBef>
              <a:buSzPct val="100000"/>
              <a:defRPr/>
            </a:pPr>
            <a:r>
              <a:rPr lang="en-US" sz="2000" b="0" dirty="0">
                <a:cs typeface="+mn-cs"/>
              </a:rPr>
              <a:t>   PS: Acoustic room impulse responses are highly time-varying !!!!</a:t>
            </a:r>
          </a:p>
          <a:p>
            <a:pPr algn="l">
              <a:spcBef>
                <a:spcPts val="480"/>
              </a:spcBef>
              <a:buSzPct val="100000"/>
              <a:defRPr/>
            </a:pPr>
            <a:r>
              <a:rPr lang="en-US" sz="2000" b="0" dirty="0">
                <a:cs typeface="+mn-cs"/>
              </a:rPr>
              <a:t>   PS: </a:t>
            </a:r>
            <a:r>
              <a:rPr lang="en-US" sz="2000" b="0" dirty="0"/>
              <a:t>Acoustic room impulse responses are position dependent !!!! </a:t>
            </a:r>
            <a:endParaRPr lang="en-GB" sz="2000" b="0" dirty="0">
              <a:cs typeface="+mn-cs"/>
            </a:endParaRP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827584" y="3609020"/>
            <a:ext cx="2665412" cy="739775"/>
          </a:xfrm>
          <a:prstGeom prst="rect">
            <a:avLst/>
          </a:prstGeom>
          <a:solidFill>
            <a:srgbClr val="081D58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800" b="0" dirty="0">
                <a:solidFill>
                  <a:srgbClr val="FFFF99"/>
                </a:solidFill>
                <a:cs typeface="+mn-cs"/>
              </a:rPr>
              <a:t>ESAT speech laboratory</a:t>
            </a:r>
          </a:p>
          <a:p>
            <a:pPr algn="l">
              <a:defRPr/>
            </a:pPr>
            <a:r>
              <a:rPr lang="en-US" sz="1800" b="0" dirty="0">
                <a:solidFill>
                  <a:srgbClr val="FFFF99"/>
                </a:solidFill>
                <a:cs typeface="+mn-cs"/>
              </a:rPr>
              <a:t>RT</a:t>
            </a:r>
            <a:r>
              <a:rPr lang="en-US" sz="1400" b="0" dirty="0">
                <a:solidFill>
                  <a:srgbClr val="FFFF99"/>
                </a:solidFill>
                <a:cs typeface="+mn-cs"/>
              </a:rPr>
              <a:t>60</a:t>
            </a:r>
            <a:r>
              <a:rPr lang="en-US" sz="1800" b="0" dirty="0">
                <a:solidFill>
                  <a:srgbClr val="FFFF99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99"/>
                </a:solidFill>
                <a:cs typeface="+mn-cs"/>
                <a:sym typeface="Symbol" charset="0"/>
              </a:rPr>
              <a:t></a:t>
            </a:r>
            <a:r>
              <a:rPr lang="en-US" sz="1800" b="0" dirty="0">
                <a:solidFill>
                  <a:srgbClr val="FFFF99"/>
                </a:solidFill>
                <a:cs typeface="+mn-cs"/>
              </a:rPr>
              <a:t> 120 </a:t>
            </a:r>
            <a:r>
              <a:rPr lang="en-US" sz="1800" b="0" dirty="0" err="1">
                <a:solidFill>
                  <a:srgbClr val="FFFF99"/>
                </a:solidFill>
                <a:cs typeface="+mn-cs"/>
              </a:rPr>
              <a:t>ms</a:t>
            </a:r>
            <a:endParaRPr lang="en-US" sz="1800" b="0" dirty="0">
              <a:solidFill>
                <a:srgbClr val="FFFF99"/>
              </a:solidFill>
              <a:cs typeface="+mn-cs"/>
            </a:endParaRPr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6305810" y="3819624"/>
            <a:ext cx="2406650" cy="738188"/>
          </a:xfrm>
          <a:prstGeom prst="rect">
            <a:avLst/>
          </a:prstGeom>
          <a:solidFill>
            <a:srgbClr val="081D58"/>
          </a:solidFill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800" b="0" dirty="0" err="1">
                <a:solidFill>
                  <a:srgbClr val="FFFF99"/>
                </a:solidFill>
                <a:cs typeface="+mn-cs"/>
              </a:rPr>
              <a:t>Begijnhofkerk</a:t>
            </a:r>
            <a:r>
              <a:rPr lang="en-US" sz="1800" b="0" dirty="0">
                <a:solidFill>
                  <a:srgbClr val="FFFF99"/>
                </a:solidFill>
                <a:cs typeface="+mn-cs"/>
              </a:rPr>
              <a:t> Leuven </a:t>
            </a:r>
          </a:p>
          <a:p>
            <a:pPr algn="r">
              <a:defRPr/>
            </a:pPr>
            <a:r>
              <a:rPr lang="en-US" sz="1800" b="0" dirty="0">
                <a:solidFill>
                  <a:srgbClr val="FFFF99"/>
                </a:solidFill>
                <a:cs typeface="+mn-cs"/>
              </a:rPr>
              <a:t>RT</a:t>
            </a:r>
            <a:r>
              <a:rPr lang="en-US" sz="1400" b="0" dirty="0">
                <a:solidFill>
                  <a:srgbClr val="FFFF99"/>
                </a:solidFill>
                <a:cs typeface="+mn-cs"/>
              </a:rPr>
              <a:t>60</a:t>
            </a:r>
            <a:r>
              <a:rPr lang="en-US" sz="1800" b="0" dirty="0">
                <a:solidFill>
                  <a:srgbClr val="FFFF99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99"/>
                </a:solidFill>
                <a:cs typeface="+mn-cs"/>
                <a:sym typeface="Symbol" charset="0"/>
              </a:rPr>
              <a:t></a:t>
            </a:r>
            <a:r>
              <a:rPr lang="en-US" sz="1800" b="0" dirty="0">
                <a:solidFill>
                  <a:srgbClr val="FFFF99"/>
                </a:solidFill>
                <a:cs typeface="+mn-cs"/>
              </a:rPr>
              <a:t> 3730 </a:t>
            </a:r>
            <a:r>
              <a:rPr lang="en-US" sz="1800" b="0" dirty="0" err="1">
                <a:solidFill>
                  <a:srgbClr val="FFFF99"/>
                </a:solidFill>
                <a:cs typeface="+mn-cs"/>
              </a:rPr>
              <a:t>ms</a:t>
            </a:r>
            <a:endParaRPr lang="en-US" sz="1800" b="0" dirty="0">
              <a:solidFill>
                <a:srgbClr val="FFFF99"/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Acoustic Channels</a:t>
            </a:r>
            <a:endParaRPr lang="en-US" dirty="0">
              <a:cs typeface="+mj-cs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7762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Acoustic Impulse Response : FIR or IIR ? </a:t>
            </a:r>
          </a:p>
          <a:p>
            <a:pPr>
              <a:spcBef>
                <a:spcPts val="1776"/>
              </a:spcBef>
              <a:defRPr/>
            </a:pPr>
            <a:r>
              <a:rPr lang="en-US" sz="2400" dirty="0">
                <a:cs typeface="+mn-cs"/>
              </a:rPr>
              <a:t>If the acoustic impulse response is modeled as an..</a:t>
            </a:r>
          </a:p>
          <a:p>
            <a:pPr lvl="1">
              <a:defRPr/>
            </a:pPr>
            <a:r>
              <a:rPr lang="en-US" sz="2000" b="1" u="sng" dirty="0"/>
              <a:t>FIR</a:t>
            </a:r>
            <a:r>
              <a:rPr lang="en-US" sz="2000" dirty="0">
                <a:solidFill>
                  <a:srgbClr val="FFFF99"/>
                </a:solidFill>
              </a:rPr>
              <a:t> </a:t>
            </a:r>
            <a:r>
              <a:rPr lang="en-US" sz="2000" dirty="0"/>
              <a:t>filter </a:t>
            </a:r>
            <a:r>
              <a:rPr lang="en-US" sz="2000" dirty="0">
                <a:sym typeface="Symbol" charset="0"/>
              </a:rPr>
              <a:t> hundreds/thousands of filter taps are needed</a:t>
            </a:r>
          </a:p>
          <a:p>
            <a:pPr lvl="1">
              <a:defRPr/>
            </a:pPr>
            <a:r>
              <a:rPr lang="en-US" sz="2000" b="1" u="sng" dirty="0">
                <a:solidFill>
                  <a:srgbClr val="FFFFFF"/>
                </a:solidFill>
                <a:sym typeface="Symbol" charset="0"/>
              </a:rPr>
              <a:t>IIR</a:t>
            </a:r>
            <a:r>
              <a:rPr lang="en-US" sz="2000" dirty="0">
                <a:solidFill>
                  <a:srgbClr val="FFFF99"/>
                </a:solidFill>
                <a:sym typeface="Symbol" charset="0"/>
              </a:rPr>
              <a:t> </a:t>
            </a:r>
            <a:r>
              <a:rPr lang="en-US" sz="2000" dirty="0">
                <a:sym typeface="Symbol" charset="0"/>
              </a:rPr>
              <a:t>filter   filter order can be reduced, but still hundreds of filter  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>
                <a:sym typeface="Symbol" charset="0"/>
              </a:rPr>
              <a:t>                       </a:t>
            </a:r>
            <a:r>
              <a:rPr lang="en-US" sz="2000" dirty="0" err="1">
                <a:sym typeface="Symbol" charset="0"/>
              </a:rPr>
              <a:t>coeffs</a:t>
            </a:r>
            <a:r>
              <a:rPr lang="en-US" sz="2000" dirty="0">
                <a:sym typeface="Symbol" charset="0"/>
              </a:rPr>
              <a:t> (num. + denom.) may be needed (sigh!)</a:t>
            </a:r>
          </a:p>
          <a:p>
            <a:pPr>
              <a:spcBef>
                <a:spcPts val="1776"/>
              </a:spcBef>
              <a:defRPr/>
            </a:pPr>
            <a:r>
              <a:rPr lang="en-US" sz="2400" dirty="0">
                <a:cs typeface="+mn-cs"/>
                <a:sym typeface="Symbol" charset="0"/>
              </a:rPr>
              <a:t>Furthermore...</a:t>
            </a:r>
            <a:r>
              <a:rPr lang="en-US" sz="2000" dirty="0">
                <a:sym typeface="Symbol" charset="0"/>
              </a:rPr>
              <a:t> </a:t>
            </a:r>
          </a:p>
          <a:p>
            <a:pPr lvl="1">
              <a:defRPr/>
            </a:pPr>
            <a:r>
              <a:rPr lang="en-US" sz="2000" dirty="0">
                <a:sym typeface="Symbol" charset="0"/>
              </a:rPr>
              <a:t>In a speech </a:t>
            </a:r>
            <a:r>
              <a:rPr lang="en-US" sz="2000" dirty="0" err="1">
                <a:sym typeface="Symbol" charset="0"/>
              </a:rPr>
              <a:t>comms</a:t>
            </a:r>
            <a:r>
              <a:rPr lang="en-US" sz="2000" dirty="0">
                <a:sym typeface="Symbol" charset="0"/>
              </a:rPr>
              <a:t> set-up the acoustics are highly time-varying, hence adaptive filtering techniques are called for (see DSP-CIS): </a:t>
            </a:r>
          </a:p>
          <a:p>
            <a:pPr lvl="2">
              <a:defRPr/>
            </a:pPr>
            <a:r>
              <a:rPr lang="en-US" dirty="0">
                <a:sym typeface="Symbol" charset="0"/>
              </a:rPr>
              <a:t>FIR adaptive filters : simple adaptation rules, no local minima,..</a:t>
            </a:r>
          </a:p>
          <a:p>
            <a:pPr lvl="2">
              <a:defRPr/>
            </a:pPr>
            <a:r>
              <a:rPr lang="en-US" dirty="0">
                <a:sym typeface="Symbol" charset="0"/>
              </a:rPr>
              <a:t>IIR adaptive filters  : more complex adaptation, local minima, have to monitor stability, ..</a:t>
            </a:r>
          </a:p>
          <a:p>
            <a:pPr>
              <a:spcBef>
                <a:spcPts val="1776"/>
              </a:spcBef>
              <a:defRPr/>
            </a:pPr>
            <a:r>
              <a:rPr lang="en-US" sz="2400" dirty="0">
                <a:sym typeface="Symbol" charset="0"/>
              </a:rPr>
              <a:t>Hence </a:t>
            </a:r>
            <a:r>
              <a:rPr lang="en-US" sz="2400" u="sng" dirty="0">
                <a:sym typeface="Symbol" charset="0"/>
              </a:rPr>
              <a:t>FIR</a:t>
            </a:r>
            <a:r>
              <a:rPr lang="en-US" sz="2400" dirty="0">
                <a:sym typeface="Symbol" charset="0"/>
              </a:rPr>
              <a:t> models are used in practice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Outline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774"/>
            <a:ext cx="8731250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defRPr/>
            </a:pPr>
            <a:endParaRPr lang="en-US" dirty="0">
              <a:solidFill>
                <a:srgbClr val="FFFF99"/>
              </a:solidFill>
              <a:cs typeface="+mn-cs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Acoustic Echo Cancellation (AEC)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chemeClr val="tx1"/>
                </a:solidFill>
              </a:rPr>
              <a:t>Intro/Acoustic channels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/>
              <a:t>Adaptive filters for AEC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Control Algorithm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</a:rPr>
              <a:t>Stereo AEC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dirty="0">
                <a:solidFill>
                  <a:srgbClr val="081D58"/>
                </a:solidFill>
                <a:latin typeface="Arial" charset="0"/>
                <a:ea typeface="ＭＳ Ｐゴシック" charset="0"/>
              </a:rPr>
              <a:t>Acoustic Feedback Control (AFC)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Intro/</a:t>
            </a:r>
            <a:r>
              <a:rPr lang="en-US" sz="2400" b="0" dirty="0" err="1">
                <a:solidFill>
                  <a:srgbClr val="081D58"/>
                </a:solidFill>
                <a:ea typeface="ＭＳ Ｐゴシック" charset="0"/>
              </a:rPr>
              <a:t>Nyquist</a:t>
            </a: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 Stability &amp; Maximum Stable Gain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AFC Methods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Notch-Filter-Based Howling Suppression (NHS)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0" dirty="0">
                <a:solidFill>
                  <a:srgbClr val="081D58"/>
                </a:solidFill>
                <a:ea typeface="ＭＳ Ｐゴシック" charset="0"/>
              </a:rPr>
              <a:t>Adaptive Feedback Cancellation (AFC)</a:t>
            </a:r>
          </a:p>
          <a:p>
            <a:pPr>
              <a:spcBef>
                <a:spcPts val="600"/>
              </a:spcBef>
              <a:defRPr/>
            </a:pPr>
            <a:endParaRPr lang="en-US" i="1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filters for AEC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Basic set-up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br>
              <a:rPr lang="en-US" sz="2400" dirty="0">
                <a:cs typeface="+mn-cs"/>
              </a:rPr>
            </a:b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Adaptive filter produces a model for acoustic room impulse response +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an estimate of the echo contribution in microphone signal, which is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then subtracted from the microphone signal 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000" b="0" dirty="0">
                <a:cs typeface="+mn-cs"/>
              </a:rPr>
              <a:t>Thanks to </a:t>
            </a:r>
            <a:r>
              <a:rPr lang="en-US" sz="2000" b="0" dirty="0" err="1">
                <a:cs typeface="+mn-cs"/>
              </a:rPr>
              <a:t>adaptivity</a:t>
            </a:r>
            <a:r>
              <a:rPr lang="en-US" sz="2000" b="0" dirty="0">
                <a:cs typeface="+mn-cs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time-varying acoustics can be tracked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performance superior to performance of `conventional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 techniques </a:t>
            </a:r>
            <a:r>
              <a:rPr lang="en-US" sz="1600" dirty="0"/>
              <a:t>(e.g. voice controlled switching, loss control, etc.)</a:t>
            </a:r>
          </a:p>
        </p:txBody>
      </p:sp>
      <p:pic>
        <p:nvPicPr>
          <p:cNvPr id="22531" name="Picture 6" descr="adfil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33488"/>
            <a:ext cx="5943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19175"/>
            <a:ext cx="8558213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NLMS update equations</a:t>
            </a:r>
            <a:br>
              <a:rPr lang="en-US" sz="2400" dirty="0">
                <a:cs typeface="+mn-cs"/>
              </a:rPr>
            </a:br>
            <a:br>
              <a:rPr lang="en-US" sz="2400" dirty="0">
                <a:cs typeface="+mn-cs"/>
              </a:rPr>
            </a:br>
            <a:br>
              <a:rPr lang="en-US" sz="2400" dirty="0">
                <a:cs typeface="+mn-cs"/>
              </a:rPr>
            </a:b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in which</a:t>
            </a:r>
            <a:br>
              <a:rPr lang="en-US" sz="2000" b="0" dirty="0">
                <a:cs typeface="+mn-cs"/>
              </a:rPr>
            </a:b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br>
              <a:rPr lang="en-US" sz="2000" b="0" dirty="0">
                <a:cs typeface="+mn-cs"/>
              </a:rPr>
            </a:br>
            <a:br>
              <a:rPr lang="en-US" sz="2000" b="0" dirty="0">
                <a:cs typeface="+mn-cs"/>
              </a:rPr>
            </a:b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br>
              <a:rPr lang="en-US" sz="2000" b="0" dirty="0">
                <a:cs typeface="+mn-cs"/>
              </a:rPr>
            </a:br>
            <a:r>
              <a:rPr lang="en-US" sz="2000" b="0" dirty="0">
                <a:cs typeface="+mn-cs"/>
              </a:rPr>
              <a:t>N is # filter taps, </a:t>
            </a:r>
            <a:r>
              <a:rPr lang="en-US" sz="2000" b="0" i="1" dirty="0">
                <a:sym typeface="Symbol" charset="0"/>
              </a:rPr>
              <a:t>k</a:t>
            </a:r>
            <a:r>
              <a:rPr lang="en-US" sz="2000" b="0" dirty="0">
                <a:sym typeface="Symbol" charset="0"/>
              </a:rPr>
              <a:t> is the discrete-time index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   is the adaptation </a:t>
            </a:r>
            <a:r>
              <a:rPr lang="en-US" sz="2000" b="0" dirty="0" err="1">
                <a:cs typeface="+mn-cs"/>
                <a:sym typeface="Symbol" charset="0"/>
              </a:rPr>
              <a:t>stepsize</a:t>
            </a:r>
            <a:r>
              <a:rPr lang="en-US" sz="2000" b="0" dirty="0">
                <a:cs typeface="+mn-cs"/>
                <a:sym typeface="Symbol" charset="0"/>
              </a:rPr>
              <a:t> and  is a regularization parameter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971550" y="1784350"/>
          <a:ext cx="3429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8000" imgH="914400" progId="Equation.3">
                  <p:embed/>
                </p:oleObj>
              </mc:Choice>
              <mc:Fallback>
                <p:oleObj name="Equation" r:id="rId2" imgW="17780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84350"/>
                        <a:ext cx="3429000" cy="1752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971550" y="4041775"/>
          <a:ext cx="428466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700" imgH="787400" progId="Equation.3">
                  <p:embed/>
                </p:oleObj>
              </mc:Choice>
              <mc:Fallback>
                <p:oleObj name="Equation" r:id="rId4" imgW="28067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041775"/>
                        <a:ext cx="4284663" cy="12017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8" descr="adfil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121025" cy="19319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Adaptive filters for AEC: NLMS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U(\omega,t)}{V(\omega,t)} = G(\omega,t)  template TPT1  env TPENV2  fore 8011776  back 16777215  eqnno 2"/>
  <p:tag name="FILENAME" val="TP_tmp"/>
  <p:tag name="ORIGWIDTH" val="75"/>
  <p:tag name="PICTUREFILESIZE" val="73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U(\omega,t)}{V(\omega,t)} = \frac{G(\omega,t)}{1 - G(\omega,t)F(\omega,t)}  template TPT1  env TPENV2  fore 8011776  back 16777215  eqnno 2"/>
  <p:tag name="FILENAME" val="TP_tmp"/>
  <p:tag name="ORIGWIDTH" val="125"/>
  <p:tag name="PICTUREFILESIZE" val="12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G(\omega,t) F(\omega,t)|  template TPT1  env TPENV2  fore 8011776  back 16777215  eqnno 2"/>
  <p:tag name="FILENAME" val="TP_tmp"/>
  <p:tag name="ORIGWIDTH" val="65"/>
  <p:tag name="PICTUREFILESIZE" val="45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ngle G(\omega,t) F(\omega,t)  template TPT1  env TPENV2  fore 8011776  back 16777215  eqnno 2"/>
  <p:tag name="FILENAME" val="TP_tmp"/>
  <p:tag name="ORIGWIDTH" val="66"/>
  <p:tag name="PICTUREFILESIZE" val="44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\{ \begin{array}{l}|G(\omega,t)F(\omega,t)| \geq 1 \\ \angle G(\omega,t)F(\omega,t) = n2\pi,\ n = \ldots,-1,0,1,\ldots\end{array}\right.  template TPT1  env TPENV1  fore 8011776  back 16777215  eqnno 2"/>
  <p:tag name="FILENAME" val="TP_tmp"/>
  <p:tag name="ORIGWIDTH" val="200"/>
  <p:tag name="PICTUREFILESIZE" val="154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MSG}(t)\ [\mathrm{dB}]&amp;=&amp;-20 \log_{10} \Bigl[ \max_{\omega \in \mathcal{P}} |F(\omega,t)| \Bigr]\\&#10;&amp;\approx&amp;-10 \log_{10} \bigl[ \log_{10} (B T_{60}/22) \bigr] - 3.8  template TPT1  env TPENV3  fore 8011776  back 16777215  eqnno 3"/>
  <p:tag name="FILENAME" val="TP_tmp"/>
  <p:tag name="ORIGWIDTH" val="223"/>
  <p:tag name="PICTUREFILESIZE" val="22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lde y[t,\mathbf{\hat h}(t)]&amp;=&amp;\hat H^{-1}(q,t) y(t)\\&#10;\tilde u[t,\mathbf{\hat h}(t)]&amp;=&amp;\hat H^{-1}(q,t) u(t)  template TPT1  env TPENV3  fore 0  back 16777215  eqnno 3"/>
  <p:tag name="FILENAME" val="TP_tmp"/>
  <p:tag name="ORIGWIDTH" val="122"/>
  <p:tag name="PICTUREFILESIZE" val="28487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(t)&amp;=&amp;H(q,t) e(t)\\&#10;&amp;=&amp;\underbrace{H_2(q,t)}_{\mathrm{noise}} \underbrace{H_1(q,t)}_{\mathrm{tonal}} e(t)  template TPT1  env TPENV3  fore 0  back 16777215  eqnno 4"/>
  <p:tag name="FILENAME" val="TP_tmp"/>
  <p:tag name="ORIGWIDTH" val="130"/>
  <p:tag name="PICTUREFILESIZE" val="4227654"/>
</p:tagLst>
</file>

<file path=ppt/theme/theme1.xml><?xml version="1.0" encoding="utf-8"?>
<a:theme xmlns:a="http://schemas.openxmlformats.org/drawingml/2006/main" name="1_Topic3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1_Topic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Topic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ic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ic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ic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ic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ic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ic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Topic4</Template>
  <TotalTime>15276</TotalTime>
  <Words>2444</Words>
  <Application>Microsoft Macintosh PowerPoint</Application>
  <PresentationFormat>On-screen Show (4:3)</PresentationFormat>
  <Paragraphs>420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Wingdings</vt:lpstr>
      <vt:lpstr>1_Topic3</vt:lpstr>
      <vt:lpstr>Equation</vt:lpstr>
      <vt:lpstr>PowerPoint Presentation</vt:lpstr>
      <vt:lpstr>Outline</vt:lpstr>
      <vt:lpstr>Introduction</vt:lpstr>
      <vt:lpstr>Introduction: Acoustic Channels</vt:lpstr>
      <vt:lpstr>Introduction: Acoustic Channels</vt:lpstr>
      <vt:lpstr>Acoustic Channels</vt:lpstr>
      <vt:lpstr>Outline</vt:lpstr>
      <vt:lpstr>Adaptive filters for AEC</vt:lpstr>
      <vt:lpstr>Adaptive filters for AEC: NLMS</vt:lpstr>
      <vt:lpstr>Adaptive filters for AEC: NLMS</vt:lpstr>
      <vt:lpstr>Adaptive filters for AEC</vt:lpstr>
      <vt:lpstr>Adaptive filters for AEC: Block-LMS</vt:lpstr>
      <vt:lpstr>Adaptive filters for AEC: Block-LMS</vt:lpstr>
      <vt:lpstr>Adaptive filters for AEC: FDAF</vt:lpstr>
      <vt:lpstr>Adaptive filters for AEC: FDAF</vt:lpstr>
      <vt:lpstr>Adaptive filters for AEC: PB-FDAF</vt:lpstr>
      <vt:lpstr>Adaptive filters for AEC: PB-FDAF</vt:lpstr>
      <vt:lpstr>Outline</vt:lpstr>
      <vt:lpstr>Control Algorithm</vt:lpstr>
      <vt:lpstr>Control Algorithm</vt:lpstr>
      <vt:lpstr>Control Algorithm</vt:lpstr>
      <vt:lpstr>Outline</vt:lpstr>
      <vt:lpstr>Stereo-AEC</vt:lpstr>
      <vt:lpstr>Stereo-AEC</vt:lpstr>
      <vt:lpstr>Stereo-AEC</vt:lpstr>
      <vt:lpstr>Stereo-AEC</vt:lpstr>
      <vt:lpstr>Stereo-AEC</vt:lpstr>
      <vt:lpstr>Stereo-AEC</vt:lpstr>
      <vt:lpstr>Outline</vt:lpstr>
      <vt:lpstr>Introduction</vt:lpstr>
      <vt:lpstr>AFC Basics</vt:lpstr>
      <vt:lpstr>AFC Basics</vt:lpstr>
      <vt:lpstr>AFC Methods</vt:lpstr>
      <vt:lpstr>Notch-Filter-Based Howling Suppression (NHS)</vt:lpstr>
      <vt:lpstr>Notch-Filter-Based Howling Suppression (NHS)</vt:lpstr>
      <vt:lpstr>Notch-Filter-Based Howling Suppression (NHS)</vt:lpstr>
      <vt:lpstr>Adaptive Feedback Cancellation (AFC)</vt:lpstr>
      <vt:lpstr>Adaptive Feedback Cancellation (AFC)</vt:lpstr>
      <vt:lpstr>Adaptive Feedback Cancellation (AFC)</vt:lpstr>
      <vt:lpstr>Adaptive Feedback Cancellation (AFC)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475</cp:revision>
  <cp:lastPrinted>2023-11-07T16:19:43Z</cp:lastPrinted>
  <dcterms:created xsi:type="dcterms:W3CDTF">2000-04-04T19:59:43Z</dcterms:created>
  <dcterms:modified xsi:type="dcterms:W3CDTF">2023-11-07T16:19:48Z</dcterms:modified>
</cp:coreProperties>
</file>